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735" r:id="rId5"/>
    <p:sldMasterId id="2147483737" r:id="rId6"/>
    <p:sldMasterId id="2147483722" r:id="rId7"/>
  </p:sldMasterIdLst>
  <p:notesMasterIdLst>
    <p:notesMasterId r:id="rId28"/>
  </p:notesMasterIdLst>
  <p:sldIdLst>
    <p:sldId id="256" r:id="rId8"/>
    <p:sldId id="257" r:id="rId9"/>
    <p:sldId id="258" r:id="rId10"/>
    <p:sldId id="259" r:id="rId11"/>
    <p:sldId id="260" r:id="rId12"/>
    <p:sldId id="261" r:id="rId13"/>
    <p:sldId id="279" r:id="rId14"/>
    <p:sldId id="264" r:id="rId15"/>
    <p:sldId id="265" r:id="rId16"/>
    <p:sldId id="266" r:id="rId17"/>
    <p:sldId id="267" r:id="rId18"/>
    <p:sldId id="268" r:id="rId19"/>
    <p:sldId id="269" r:id="rId20"/>
    <p:sldId id="270" r:id="rId21"/>
    <p:sldId id="272" r:id="rId22"/>
    <p:sldId id="273" r:id="rId23"/>
    <p:sldId id="274" r:id="rId24"/>
    <p:sldId id="275" r:id="rId25"/>
    <p:sldId id="277" r:id="rId26"/>
    <p:sldId id="278" r:id="rId27"/>
  </p:sldIdLst>
  <p:sldSz cx="9753600" cy="7315200"/>
  <p:notesSz cx="6858000" cy="9144000"/>
  <p:embeddedFontLst>
    <p:embeddedFont>
      <p:font typeface="Open Sans" panose="020B0606030504020204" pitchFamily="34" charset="0"/>
      <p:regular r:id="rId29"/>
      <p:bold r:id="rId30"/>
      <p:italic r:id="rId31"/>
      <p:boldItalic r:id="rId32"/>
    </p:embeddedFont>
    <p:embeddedFont>
      <p:font typeface="Open Sans Bold" panose="020B0806030504020204" pitchFamily="34" charset="0"/>
      <p:regular r:id="rId33"/>
      <p:bold r:id="rId34"/>
    </p:embeddedFont>
    <p:embeddedFont>
      <p:font typeface="Open Sans Italic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7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font" Target="fonts/font6.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FD29A-CF03-449F-9AAD-93CE90B27391}" type="datetimeFigureOut">
              <a:rPr lang="en-GB" smtClean="0"/>
              <a:t>09/07/2025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334AB-DAC2-416E-A741-49A6A171D117}" type="slidenum">
              <a:rPr lang="en-GB" smtClean="0"/>
              <a:t>‹#›</a:t>
            </a:fld>
            <a:endParaRPr lang="en-GB"/>
          </a:p>
        </p:txBody>
      </p:sp>
    </p:spTree>
    <p:extLst>
      <p:ext uri="{BB962C8B-B14F-4D97-AF65-F5344CB8AC3E}">
        <p14:creationId xmlns:p14="http://schemas.microsoft.com/office/powerpoint/2010/main" val="56480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20</a:t>
            </a:fld>
            <a:endParaRPr lang="en-GB" altLang="en-US"/>
          </a:p>
        </p:txBody>
      </p:sp>
    </p:spTree>
    <p:extLst>
      <p:ext uri="{BB962C8B-B14F-4D97-AF65-F5344CB8AC3E}">
        <p14:creationId xmlns:p14="http://schemas.microsoft.com/office/powerpoint/2010/main" val="106876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2">
            <a:extLst>
              <a:ext uri="{FF2B5EF4-FFF2-40B4-BE49-F238E27FC236}">
                <a16:creationId xmlns:a16="http://schemas.microsoft.com/office/drawing/2014/main" id="{E0D6D550-46B3-3446-8990-E33A79144D82}"/>
              </a:ext>
            </a:extLst>
          </p:cNvPr>
          <p:cNvSpPr>
            <a:spLocks noGrp="1"/>
          </p:cNvSpPr>
          <p:nvPr>
            <p:ph type="title" hasCustomPrompt="1"/>
          </p:nvPr>
        </p:nvSpPr>
        <p:spPr>
          <a:xfrm>
            <a:off x="515639" y="815684"/>
            <a:ext cx="8393609" cy="1382554"/>
          </a:xfrm>
          <a:prstGeom prst="rect">
            <a:avLst/>
          </a:prstGeom>
        </p:spPr>
        <p:txBody>
          <a:bodyPr vert="horz" lIns="91440" tIns="45720" rIns="91440" bIns="45720" rtlCol="0" anchor="ctr">
            <a:normAutofit/>
          </a:bodyPr>
          <a:lstStyle>
            <a:lvl1pPr>
              <a:defRPr sz="3520" b="1" i="0">
                <a:solidFill>
                  <a:srgbClr val="EA1017"/>
                </a:solidFill>
                <a:latin typeface="Mokoko XBold" panose="02060503020203020204" pitchFamily="18" charset="77"/>
                <a:cs typeface="Mokoko XBold" panose="02060503020203020204" pitchFamily="18" charset="77"/>
              </a:defRPr>
            </a:lvl1pPr>
          </a:lstStyle>
          <a:p>
            <a:r>
              <a:rPr lang="en-GB"/>
              <a:t>Short title goes here</a:t>
            </a:r>
            <a:endParaRPr lang="en-US"/>
          </a:p>
        </p:txBody>
      </p:sp>
      <p:sp>
        <p:nvSpPr>
          <p:cNvPr id="6" name="Text Placeholder 2">
            <a:extLst>
              <a:ext uri="{FF2B5EF4-FFF2-40B4-BE49-F238E27FC236}">
                <a16:creationId xmlns:a16="http://schemas.microsoft.com/office/drawing/2014/main" id="{E5DEA37E-C29B-AC40-A4CD-6B82F5737144}"/>
              </a:ext>
            </a:extLst>
          </p:cNvPr>
          <p:cNvSpPr>
            <a:spLocks noGrp="1"/>
          </p:cNvSpPr>
          <p:nvPr>
            <p:ph type="body" sz="quarter" idx="10" hasCustomPrompt="1"/>
          </p:nvPr>
        </p:nvSpPr>
        <p:spPr>
          <a:xfrm>
            <a:off x="2321777" y="2505472"/>
            <a:ext cx="4781331" cy="2918671"/>
          </a:xfrm>
          <a:prstGeom prst="rect">
            <a:avLst/>
          </a:prstGeom>
        </p:spPr>
        <p:txBody>
          <a:bodyPr/>
          <a:lstStyle>
            <a:lvl1pPr>
              <a:defRPr>
                <a:solidFill>
                  <a:schemeClr val="tx1"/>
                </a:solidFill>
              </a:defRPr>
            </a:lvl1pPr>
          </a:lstStyle>
          <a:p>
            <a:pPr lvl="0"/>
            <a:r>
              <a:rPr lang="en-GB"/>
              <a:t>Speaker name and job title</a:t>
            </a:r>
          </a:p>
          <a:p>
            <a:pPr lvl="0"/>
            <a:endParaRPr lang="en-GB"/>
          </a:p>
          <a:p>
            <a:pPr lvl="0"/>
            <a:r>
              <a:rPr lang="en-GB"/>
              <a:t>Date and time</a:t>
            </a:r>
          </a:p>
        </p:txBody>
      </p:sp>
    </p:spTree>
    <p:extLst>
      <p:ext uri="{BB962C8B-B14F-4D97-AF65-F5344CB8AC3E}">
        <p14:creationId xmlns:p14="http://schemas.microsoft.com/office/powerpoint/2010/main" val="39287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 Templat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70561" y="1431459"/>
            <a:ext cx="4030133" cy="4223173"/>
          </a:xfrm>
          <a:prstGeom prst="rect">
            <a:avLst/>
          </a:prstGeom>
        </p:spPr>
        <p:txBody>
          <a:bodyPr/>
          <a:lstStyle>
            <a:lvl1pPr marL="477535" indent="-477535">
              <a:buBlip>
                <a:blip r:embed="rId2"/>
              </a:buBlip>
              <a:tabLst>
                <a:tab pos="0" algn="l"/>
              </a:tabLst>
              <a:defRPr/>
            </a:lvl1pPr>
            <a:lvl2pPr marL="326393" indent="246381">
              <a:tabLst/>
              <a:defRPr/>
            </a:lvl2pPr>
          </a:lstStyle>
          <a:p>
            <a:pPr marL="477535" indent="-477535">
              <a:buBlip>
                <a:blip r:embed="rId2"/>
              </a:buBlip>
            </a:pPr>
            <a:r>
              <a:rPr lang="en-GB" sz="2560"/>
              <a:t>Bullet point one</a:t>
            </a:r>
          </a:p>
          <a:p>
            <a:pPr lvl="1"/>
            <a:r>
              <a:rPr lang="en-GB"/>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988598" y="1431458"/>
            <a:ext cx="4139143" cy="4223173"/>
          </a:xfrm>
          <a:prstGeom prst="rect">
            <a:avLst/>
          </a:prstGeom>
        </p:spPr>
        <p:txBody>
          <a:bodyPr/>
          <a:lstStyle>
            <a:lvl1pPr marL="477535" indent="-477535">
              <a:buBlip>
                <a:blip r:embed="rId2"/>
              </a:buBlip>
              <a:defRPr/>
            </a:lvl1pPr>
            <a:lvl2pPr marL="645165" indent="-289563">
              <a:tabLst/>
              <a:defRPr/>
            </a:lvl2pPr>
          </a:lstStyle>
          <a:p>
            <a:pPr marL="477535" indent="-477535">
              <a:buBlip>
                <a:blip r:embed="rId2"/>
              </a:buBlip>
            </a:pPr>
            <a:r>
              <a:rPr lang="en-GB" sz="2560"/>
              <a:t>Bullet point two</a:t>
            </a:r>
          </a:p>
          <a:p>
            <a:pPr lvl="1"/>
            <a:r>
              <a:rPr lang="en-GB"/>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hasCustomPrompt="1"/>
          </p:nvPr>
        </p:nvSpPr>
        <p:spPr>
          <a:xfrm>
            <a:off x="670560" y="389478"/>
            <a:ext cx="8412480" cy="810260"/>
          </a:xfrm>
          <a:prstGeom prst="rect">
            <a:avLst/>
          </a:prstGeom>
        </p:spPr>
        <p:txBody>
          <a:bodyPr vert="horz" lIns="91440" tIns="45720" rIns="91440" bIns="45720" rtlCol="0" anchor="t">
            <a:noAutofit/>
          </a:bodyPr>
          <a:lstStyle/>
          <a:p>
            <a:r>
              <a:rPr lang="en-GB"/>
              <a:t>Click to add title</a:t>
            </a:r>
            <a:endParaRPr lang="en-US"/>
          </a:p>
        </p:txBody>
      </p:sp>
      <p:sp>
        <p:nvSpPr>
          <p:cNvPr id="7" name="Slide Number Placeholder 6">
            <a:extLst>
              <a:ext uri="{FF2B5EF4-FFF2-40B4-BE49-F238E27FC236}">
                <a16:creationId xmlns:a16="http://schemas.microsoft.com/office/drawing/2014/main" id="{A5F6D2C7-9974-3241-8E17-9C8C91D73EF0}"/>
              </a:ext>
            </a:extLst>
          </p:cNvPr>
          <p:cNvSpPr>
            <a:spLocks noGrp="1"/>
          </p:cNvSpPr>
          <p:nvPr>
            <p:ph type="sldNum" sz="quarter" idx="4"/>
          </p:nvPr>
        </p:nvSpPr>
        <p:spPr>
          <a:xfrm>
            <a:off x="8506003" y="6731008"/>
            <a:ext cx="984826" cy="389467"/>
          </a:xfrm>
          <a:prstGeom prst="rect">
            <a:avLst/>
          </a:prstGeom>
        </p:spPr>
        <p:txBody>
          <a:bodyPr vert="horz" lIns="91440" tIns="45720" rIns="91440" bIns="45720" rtlCol="0" anchor="ctr"/>
          <a:lstStyle>
            <a:lvl1pPr algn="r">
              <a:defRPr sz="96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Tree>
    <p:extLst>
      <p:ext uri="{BB962C8B-B14F-4D97-AF65-F5344CB8AC3E}">
        <p14:creationId xmlns:p14="http://schemas.microsoft.com/office/powerpoint/2010/main" val="1470851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753600" cy="7315200"/>
          </a:xfrm>
          <a:prstGeom prst="rect">
            <a:avLst/>
          </a:prstGeom>
        </p:spPr>
        <p:txBody>
          <a:bodyPr anchor="ctr">
            <a:normAutofit/>
          </a:bodyPr>
          <a:lstStyle>
            <a:lvl1pPr marL="0" marR="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sz="224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a:pPr>
            <a:r>
              <a:rPr lang="en-US"/>
              <a:t>Click on picture icon to insert photo</a:t>
            </a:r>
          </a:p>
          <a:p>
            <a:endParaRPr lang="en-US"/>
          </a:p>
        </p:txBody>
      </p:sp>
    </p:spTree>
    <p:extLst>
      <p:ext uri="{BB962C8B-B14F-4D97-AF65-F5344CB8AC3E}">
        <p14:creationId xmlns:p14="http://schemas.microsoft.com/office/powerpoint/2010/main" val="354678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2">
            <a:extLst>
              <a:ext uri="{FF2B5EF4-FFF2-40B4-BE49-F238E27FC236}">
                <a16:creationId xmlns:a16="http://schemas.microsoft.com/office/drawing/2014/main" id="{E0D6D550-46B3-3446-8990-E33A79144D82}"/>
              </a:ext>
            </a:extLst>
          </p:cNvPr>
          <p:cNvSpPr>
            <a:spLocks noGrp="1"/>
          </p:cNvSpPr>
          <p:nvPr>
            <p:ph type="title" hasCustomPrompt="1"/>
          </p:nvPr>
        </p:nvSpPr>
        <p:spPr>
          <a:xfrm>
            <a:off x="515639" y="815684"/>
            <a:ext cx="8393609" cy="1382554"/>
          </a:xfrm>
          <a:prstGeom prst="rect">
            <a:avLst/>
          </a:prstGeom>
        </p:spPr>
        <p:txBody>
          <a:bodyPr vert="horz" lIns="91440" tIns="45720" rIns="91440" bIns="45720" rtlCol="0" anchor="ctr">
            <a:normAutofit/>
          </a:bodyPr>
          <a:lstStyle>
            <a:lvl1pPr>
              <a:defRPr sz="3520" b="1" i="0">
                <a:solidFill>
                  <a:schemeClr val="bg1"/>
                </a:solidFill>
                <a:latin typeface="Mokoko XBold" panose="02060503020203020204" pitchFamily="18" charset="77"/>
                <a:cs typeface="Mokoko XBold" panose="02060503020203020204" pitchFamily="18" charset="77"/>
              </a:defRPr>
            </a:lvl1pPr>
          </a:lstStyle>
          <a:p>
            <a:r>
              <a:rPr lang="en-GB"/>
              <a:t>Short title goes here</a:t>
            </a:r>
            <a:endParaRPr lang="en-US"/>
          </a:p>
        </p:txBody>
      </p:sp>
      <p:sp>
        <p:nvSpPr>
          <p:cNvPr id="6" name="Text Placeholder 2">
            <a:extLst>
              <a:ext uri="{FF2B5EF4-FFF2-40B4-BE49-F238E27FC236}">
                <a16:creationId xmlns:a16="http://schemas.microsoft.com/office/drawing/2014/main" id="{E5DEA37E-C29B-AC40-A4CD-6B82F5737144}"/>
              </a:ext>
            </a:extLst>
          </p:cNvPr>
          <p:cNvSpPr>
            <a:spLocks noGrp="1"/>
          </p:cNvSpPr>
          <p:nvPr>
            <p:ph type="body" sz="quarter" idx="10" hasCustomPrompt="1"/>
          </p:nvPr>
        </p:nvSpPr>
        <p:spPr>
          <a:xfrm>
            <a:off x="2321777" y="2505472"/>
            <a:ext cx="4781331" cy="2918671"/>
          </a:xfrm>
          <a:prstGeom prst="rect">
            <a:avLst/>
          </a:prstGeom>
        </p:spPr>
        <p:txBody>
          <a:bodyPr/>
          <a:lstStyle>
            <a:lvl1pPr>
              <a:defRPr>
                <a:solidFill>
                  <a:schemeClr val="bg1"/>
                </a:solidFill>
              </a:defRPr>
            </a:lvl1pPr>
          </a:lstStyle>
          <a:p>
            <a:pPr lvl="0"/>
            <a:r>
              <a:rPr lang="en-GB"/>
              <a:t>Speaker name and job title</a:t>
            </a:r>
          </a:p>
          <a:p>
            <a:pPr lvl="0"/>
            <a:endParaRPr lang="en-GB"/>
          </a:p>
          <a:p>
            <a:pPr lvl="0"/>
            <a:r>
              <a:rPr lang="en-GB"/>
              <a:t>Date and time</a:t>
            </a:r>
          </a:p>
        </p:txBody>
      </p:sp>
    </p:spTree>
    <p:extLst>
      <p:ext uri="{BB962C8B-B14F-4D97-AF65-F5344CB8AC3E}">
        <p14:creationId xmlns:p14="http://schemas.microsoft.com/office/powerpoint/2010/main" val="156638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A Template - End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4B3C2C-AB9F-B54A-BD97-A416705A2A4E}"/>
              </a:ext>
            </a:extLst>
          </p:cNvPr>
          <p:cNvPicPr>
            <a:picLocks noChangeAspect="1"/>
          </p:cNvPicPr>
          <p:nvPr userDrawn="1"/>
        </p:nvPicPr>
        <p:blipFill>
          <a:blip r:embed="rId2"/>
          <a:srcRect/>
          <a:stretch/>
        </p:blipFill>
        <p:spPr>
          <a:xfrm>
            <a:off x="-52929" y="-13521"/>
            <a:ext cx="9793665" cy="7345248"/>
          </a:xfrm>
          <a:prstGeom prst="rect">
            <a:avLst/>
          </a:prstGeom>
        </p:spPr>
      </p:pic>
      <p:pic>
        <p:nvPicPr>
          <p:cNvPr id="10" name="Picture 9" descr="A close up of a screen&#10;&#10;Description automatically generated">
            <a:extLst>
              <a:ext uri="{FF2B5EF4-FFF2-40B4-BE49-F238E27FC236}">
                <a16:creationId xmlns:a16="http://schemas.microsoft.com/office/drawing/2014/main" id="{852B34F2-14CE-1447-BA31-F878CA442D5C}"/>
              </a:ext>
            </a:extLst>
          </p:cNvPr>
          <p:cNvPicPr>
            <a:picLocks noChangeAspect="1"/>
          </p:cNvPicPr>
          <p:nvPr userDrawn="1"/>
        </p:nvPicPr>
        <p:blipFill>
          <a:blip r:embed="rId3"/>
          <a:stretch>
            <a:fillRect/>
          </a:stretch>
        </p:blipFill>
        <p:spPr>
          <a:xfrm>
            <a:off x="498713" y="6115473"/>
            <a:ext cx="2131772" cy="467238"/>
          </a:xfrm>
          <a:prstGeom prst="rect">
            <a:avLst/>
          </a:prstGeom>
        </p:spPr>
      </p:pic>
      <p:sp>
        <p:nvSpPr>
          <p:cNvPr id="11" name="TextBox 10">
            <a:extLst>
              <a:ext uri="{FF2B5EF4-FFF2-40B4-BE49-F238E27FC236}">
                <a16:creationId xmlns:a16="http://schemas.microsoft.com/office/drawing/2014/main" id="{9346A57C-A164-7442-B5F5-20F342AA3AFE}"/>
              </a:ext>
            </a:extLst>
          </p:cNvPr>
          <p:cNvSpPr txBox="1"/>
          <p:nvPr userDrawn="1"/>
        </p:nvSpPr>
        <p:spPr>
          <a:xfrm>
            <a:off x="421905" y="6809486"/>
            <a:ext cx="8448938" cy="289310"/>
          </a:xfrm>
          <a:prstGeom prst="rect">
            <a:avLst/>
          </a:prstGeom>
          <a:noFill/>
        </p:spPr>
        <p:txBody>
          <a:bodyPr wrap="square" rtlCol="0">
            <a:spAutoFit/>
          </a:bodyPr>
          <a:lstStyle/>
          <a:p>
            <a:r>
              <a:rPr lang="en-GB" sz="640" err="1">
                <a:latin typeface="Open Sans" panose="020B0606030504020204" pitchFamily="34" charset="0"/>
                <a:ea typeface="Open Sans" panose="020B0606030504020204" pitchFamily="34" charset="0"/>
                <a:cs typeface="Open Sans" panose="020B0606030504020204" pitchFamily="34" charset="0"/>
              </a:rPr>
              <a:t>Eng</a:t>
            </a:r>
            <a:r>
              <a:rPr lang="en-GB" sz="640">
                <a:latin typeface="Open Sans" panose="020B0606030504020204" pitchFamily="34" charset="0"/>
                <a:ea typeface="Open Sans" panose="020B0606030504020204" pitchFamily="34" charset="0"/>
                <a:cs typeface="Open Sans" panose="020B0606030504020204" pitchFamily="34" charset="0"/>
              </a:rPr>
              <a:t> and Wales charity no. 1105851 Scot charity no. SC039150 Company no. 5171525 Christian Aid Ireland: NI charity no. NIC101631 Company no. NI059154 and ROI charity no. 20014162 Company no. 426928. </a:t>
            </a:r>
            <a:br>
              <a:rPr lang="en-GB" sz="640">
                <a:latin typeface="Open Sans" panose="020B0606030504020204" pitchFamily="34" charset="0"/>
                <a:ea typeface="Open Sans" panose="020B0606030504020204" pitchFamily="34" charset="0"/>
                <a:cs typeface="Open Sans" panose="020B0606030504020204" pitchFamily="34" charset="0"/>
              </a:rPr>
            </a:br>
            <a:r>
              <a:rPr lang="en-GB" sz="640">
                <a:latin typeface="Open Sans" panose="020B0606030504020204" pitchFamily="34" charset="0"/>
                <a:ea typeface="Open Sans" panose="020B0606030504020204" pitchFamily="34" charset="0"/>
                <a:cs typeface="Open Sans" panose="020B0606030504020204" pitchFamily="34" charset="0"/>
              </a:rPr>
              <a:t>The Christian Aid name and logo are trademarks of Christian Aid. © Christian Aid January 2020</a:t>
            </a:r>
            <a:endParaRPr lang="en-US" sz="1920"/>
          </a:p>
        </p:txBody>
      </p:sp>
    </p:spTree>
    <p:extLst>
      <p:ext uri="{BB962C8B-B14F-4D97-AF65-F5344CB8AC3E}">
        <p14:creationId xmlns:p14="http://schemas.microsoft.com/office/powerpoint/2010/main" val="289242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 Templat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70561" y="1431459"/>
            <a:ext cx="4030133" cy="4223173"/>
          </a:xfrm>
          <a:prstGeom prst="rect">
            <a:avLst/>
          </a:prstGeom>
        </p:spPr>
        <p:txBody>
          <a:bodyPr/>
          <a:lstStyle>
            <a:lvl1pPr marL="477535" indent="-477535">
              <a:buBlip>
                <a:blip r:embed="rId2"/>
              </a:buBlip>
              <a:tabLst>
                <a:tab pos="0" algn="l"/>
              </a:tabLst>
              <a:defRPr/>
            </a:lvl1pPr>
            <a:lvl2pPr marL="326393" indent="246381">
              <a:tabLst/>
              <a:defRPr/>
            </a:lvl2pPr>
          </a:lstStyle>
          <a:p>
            <a:pPr marL="477535" indent="-477535">
              <a:buBlip>
                <a:blip r:embed="rId2"/>
              </a:buBlip>
            </a:pPr>
            <a:r>
              <a:rPr lang="en-GB" sz="2560"/>
              <a:t>Bullet point one</a:t>
            </a:r>
          </a:p>
          <a:p>
            <a:pPr lvl="1"/>
            <a:r>
              <a:rPr lang="en-GB"/>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988598" y="1431458"/>
            <a:ext cx="4139143" cy="4223173"/>
          </a:xfrm>
          <a:prstGeom prst="rect">
            <a:avLst/>
          </a:prstGeom>
        </p:spPr>
        <p:txBody>
          <a:bodyPr/>
          <a:lstStyle>
            <a:lvl1pPr marL="477535" indent="-477535">
              <a:buBlip>
                <a:blip r:embed="rId2"/>
              </a:buBlip>
              <a:defRPr/>
            </a:lvl1pPr>
            <a:lvl2pPr marL="645165" indent="-289563">
              <a:tabLst/>
              <a:defRPr/>
            </a:lvl2pPr>
          </a:lstStyle>
          <a:p>
            <a:pPr marL="477535" indent="-477535">
              <a:buBlip>
                <a:blip r:embed="rId2"/>
              </a:buBlip>
            </a:pPr>
            <a:r>
              <a:rPr lang="en-GB" sz="2560"/>
              <a:t>Bullet point two</a:t>
            </a:r>
          </a:p>
          <a:p>
            <a:pPr lvl="1"/>
            <a:r>
              <a:rPr lang="en-GB"/>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hasCustomPrompt="1"/>
          </p:nvPr>
        </p:nvSpPr>
        <p:spPr>
          <a:xfrm>
            <a:off x="670560" y="389478"/>
            <a:ext cx="8412480" cy="810260"/>
          </a:xfrm>
          <a:prstGeom prst="rect">
            <a:avLst/>
          </a:prstGeom>
        </p:spPr>
        <p:txBody>
          <a:bodyPr vert="horz" lIns="91440" tIns="45720" rIns="91440" bIns="45720" rtlCol="0" anchor="t">
            <a:noAutofit/>
          </a:bodyPr>
          <a:lstStyle/>
          <a:p>
            <a:r>
              <a:rPr lang="en-GB"/>
              <a:t>Click to add title</a:t>
            </a:r>
            <a:endParaRPr lang="en-US"/>
          </a:p>
        </p:txBody>
      </p:sp>
      <p:sp>
        <p:nvSpPr>
          <p:cNvPr id="7" name="Slide Number Placeholder 6">
            <a:extLst>
              <a:ext uri="{FF2B5EF4-FFF2-40B4-BE49-F238E27FC236}">
                <a16:creationId xmlns:a16="http://schemas.microsoft.com/office/drawing/2014/main" id="{A5F6D2C7-9974-3241-8E17-9C8C91D73EF0}"/>
              </a:ext>
            </a:extLst>
          </p:cNvPr>
          <p:cNvSpPr>
            <a:spLocks noGrp="1"/>
          </p:cNvSpPr>
          <p:nvPr>
            <p:ph type="sldNum" sz="quarter" idx="4"/>
          </p:nvPr>
        </p:nvSpPr>
        <p:spPr>
          <a:xfrm>
            <a:off x="8506003" y="6731008"/>
            <a:ext cx="984826" cy="389467"/>
          </a:xfrm>
          <a:prstGeom prst="rect">
            <a:avLst/>
          </a:prstGeom>
        </p:spPr>
        <p:txBody>
          <a:bodyPr vert="horz" lIns="91440" tIns="45720" rIns="91440" bIns="45720" rtlCol="0" anchor="ctr"/>
          <a:lstStyle>
            <a:lvl1pPr algn="r">
              <a:defRPr sz="96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Tree>
    <p:extLst>
      <p:ext uri="{BB962C8B-B14F-4D97-AF65-F5344CB8AC3E}">
        <p14:creationId xmlns:p14="http://schemas.microsoft.com/office/powerpoint/2010/main" val="4185129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753600" cy="7315200"/>
          </a:xfrm>
          <a:prstGeom prst="rect">
            <a:avLst/>
          </a:prstGeom>
        </p:spPr>
        <p:txBody>
          <a:bodyPr anchor="ctr">
            <a:normAutofit/>
          </a:bodyPr>
          <a:lstStyle>
            <a:lvl1pPr marL="0" marR="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sz="224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731525" rtl="0" eaLnBrk="1" fontAlgn="auto" latinLnBrk="0" hangingPunct="1">
              <a:lnSpc>
                <a:spcPct val="90000"/>
              </a:lnSpc>
              <a:spcBef>
                <a:spcPts val="800"/>
              </a:spcBef>
              <a:spcAft>
                <a:spcPts val="0"/>
              </a:spcAft>
              <a:buClrTx/>
              <a:buSzTx/>
              <a:buFont typeface="Arial" panose="020B0604020202020204" pitchFamily="34" charset="0"/>
              <a:buNone/>
              <a:tabLst/>
              <a:defRPr/>
            </a:pPr>
            <a:r>
              <a:rPr lang="en-US"/>
              <a:t>Click on picture icon to insert photo</a:t>
            </a:r>
          </a:p>
          <a:p>
            <a:endParaRPr lang="en-US"/>
          </a:p>
        </p:txBody>
      </p:sp>
    </p:spTree>
    <p:extLst>
      <p:ext uri="{BB962C8B-B14F-4D97-AF65-F5344CB8AC3E}">
        <p14:creationId xmlns:p14="http://schemas.microsoft.com/office/powerpoint/2010/main" val="24224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9D365-051F-5541-A4B0-FFA06B55750B}"/>
              </a:ext>
            </a:extLst>
          </p:cNvPr>
          <p:cNvSpPr/>
          <p:nvPr userDrawn="1"/>
        </p:nvSpPr>
        <p:spPr>
          <a:xfrm>
            <a:off x="0" y="0"/>
            <a:ext cx="9760849" cy="7315200"/>
          </a:xfrm>
          <a:prstGeom prst="rect">
            <a:avLst/>
          </a:prstGeom>
          <a:solidFill>
            <a:srgbClr val="EA10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rgbClr val="EA1017"/>
              </a:solidFill>
            </a:endParaRPr>
          </a:p>
        </p:txBody>
      </p:sp>
      <p:pic>
        <p:nvPicPr>
          <p:cNvPr id="4" name="Picture 3" descr="A red logo with white text&#10;&#10;Description automatically generated with medium confidence">
            <a:extLst>
              <a:ext uri="{FF2B5EF4-FFF2-40B4-BE49-F238E27FC236}">
                <a16:creationId xmlns:a16="http://schemas.microsoft.com/office/drawing/2014/main" id="{9CDE2E3E-4B08-0947-8F4B-1D4FA23AF02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24" y="5940357"/>
            <a:ext cx="1409926" cy="1374853"/>
          </a:xfrm>
          <a:prstGeom prst="rect">
            <a:avLst/>
          </a:prstGeom>
        </p:spPr>
      </p:pic>
    </p:spTree>
    <p:extLst>
      <p:ext uri="{BB962C8B-B14F-4D97-AF65-F5344CB8AC3E}">
        <p14:creationId xmlns:p14="http://schemas.microsoft.com/office/powerpoint/2010/main" val="1619370795"/>
      </p:ext>
    </p:extLst>
  </p:cSld>
  <p:clrMap bg1="lt1" tx1="dk1" bg2="lt2" tx2="dk2" accent1="accent1" accent2="accent2" accent3="accent3" accent4="accent4" accent5="accent5" accent6="accent6" hlink="hlink" folHlink="folHlink"/>
  <p:sldLayoutIdLst>
    <p:sldLayoutId id="2147483736" r:id="rId1"/>
    <p:sldLayoutId id="2147483738" r:id="rId2"/>
  </p:sldLayoutIdLst>
  <p:hf sldNum="0" hdr="0" ftr="0" dt="0"/>
  <p:txStyles>
    <p:titleStyle>
      <a:lvl1pPr algn="ctr" defTabSz="685783" rtl="0" eaLnBrk="1" latinLnBrk="0" hangingPunct="1">
        <a:lnSpc>
          <a:spcPct val="90000"/>
        </a:lnSpc>
        <a:spcBef>
          <a:spcPct val="0"/>
        </a:spcBef>
        <a:buNone/>
        <a:defRPr sz="6000" b="1" i="0" kern="1200">
          <a:solidFill>
            <a:srgbClr val="FF0000"/>
          </a:solidFill>
          <a:latin typeface="Mokoko XBold" panose="02060503020203020204" pitchFamily="18" charset="77"/>
          <a:ea typeface="+mj-ea"/>
          <a:cs typeface="Mokoko XBold" panose="02060503020203020204" pitchFamily="18" charset="77"/>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009C32-27B6-6442-AD11-4AEFCA1A9DD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7250" y="3816"/>
            <a:ext cx="9760849" cy="7320636"/>
          </a:xfrm>
          <a:prstGeom prst="rect">
            <a:avLst/>
          </a:prstGeom>
        </p:spPr>
      </p:pic>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8506003" y="6731008"/>
            <a:ext cx="984826" cy="389467"/>
          </a:xfrm>
          <a:prstGeom prst="rect">
            <a:avLst/>
          </a:prstGeom>
        </p:spPr>
        <p:txBody>
          <a:bodyPr vert="horz" lIns="91440" tIns="45720" rIns="91440" bIns="45720" rtlCol="0" anchor="ctr"/>
          <a:lstStyle>
            <a:lvl1pPr algn="r">
              <a:defRPr sz="96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
        <p:nvSpPr>
          <p:cNvPr id="10" name="Title Placeholder 9">
            <a:extLst>
              <a:ext uri="{FF2B5EF4-FFF2-40B4-BE49-F238E27FC236}">
                <a16:creationId xmlns:a16="http://schemas.microsoft.com/office/drawing/2014/main" id="{DD4C6FBA-BB22-8F46-864C-1D9B0ED4D502}"/>
              </a:ext>
            </a:extLst>
          </p:cNvPr>
          <p:cNvSpPr>
            <a:spLocks noGrp="1"/>
          </p:cNvSpPr>
          <p:nvPr>
            <p:ph type="title"/>
          </p:nvPr>
        </p:nvSpPr>
        <p:spPr>
          <a:xfrm>
            <a:off x="670560" y="389478"/>
            <a:ext cx="8412480" cy="810260"/>
          </a:xfrm>
          <a:prstGeom prst="rect">
            <a:avLst/>
          </a:prstGeom>
        </p:spPr>
        <p:txBody>
          <a:bodyPr vert="horz" lIns="91440" tIns="45720" rIns="91440" bIns="45720" rtlCol="0" anchor="t">
            <a:noAutofit/>
          </a:bodyPr>
          <a:lstStyle/>
          <a:p>
            <a:r>
              <a:rPr lang="en-GB"/>
              <a:t>Sample title </a:t>
            </a:r>
            <a:endParaRPr lang="en-US"/>
          </a:p>
        </p:txBody>
      </p:sp>
    </p:spTree>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rtl="0" eaLnBrk="1" fontAlgn="base" hangingPunct="1">
        <a:spcBef>
          <a:spcPct val="0"/>
        </a:spcBef>
        <a:spcAft>
          <a:spcPct val="0"/>
        </a:spcAft>
        <a:defRPr sz="4050" b="1" i="0">
          <a:solidFill>
            <a:srgbClr val="EA1017"/>
          </a:solidFill>
          <a:latin typeface="Mokoko XBold" panose="02060503020203020204" pitchFamily="18" charset="77"/>
          <a:ea typeface="ヒラギノ角ゴ Pro W3" charset="0"/>
          <a:cs typeface="Mokoko XBold" panose="02060503020203020204" pitchFamily="18" charset="77"/>
        </a:defRPr>
      </a:lvl1pPr>
      <a:lvl2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3300">
          <a:solidFill>
            <a:srgbClr val="FF0000"/>
          </a:solidFill>
          <a:latin typeface="Arial" charset="0"/>
          <a:ea typeface="ヒラギノ角ゴ Pro W3" charset="0"/>
          <a:cs typeface="ヒラギノ角ゴ Pro W3" charset="0"/>
        </a:defRPr>
      </a:lvl5pPr>
      <a:lvl6pPr marL="342892" algn="l" rtl="0" eaLnBrk="1" fontAlgn="base" hangingPunct="1">
        <a:spcBef>
          <a:spcPct val="0"/>
        </a:spcBef>
        <a:spcAft>
          <a:spcPct val="0"/>
        </a:spcAft>
        <a:defRPr sz="3300" b="1">
          <a:solidFill>
            <a:srgbClr val="FF0000"/>
          </a:solidFill>
          <a:latin typeface="Arial" charset="0"/>
          <a:ea typeface="ヒラギノ角ゴ Pro W3" charset="0"/>
        </a:defRPr>
      </a:lvl6pPr>
      <a:lvl7pPr marL="685783" algn="l" rtl="0" eaLnBrk="1" fontAlgn="base" hangingPunct="1">
        <a:spcBef>
          <a:spcPct val="0"/>
        </a:spcBef>
        <a:spcAft>
          <a:spcPct val="0"/>
        </a:spcAft>
        <a:defRPr sz="3300" b="1">
          <a:solidFill>
            <a:srgbClr val="FF0000"/>
          </a:solidFill>
          <a:latin typeface="Arial" charset="0"/>
          <a:ea typeface="ヒラギノ角ゴ Pro W3" charset="0"/>
        </a:defRPr>
      </a:lvl7pPr>
      <a:lvl8pPr marL="1028675" algn="l" rtl="0" eaLnBrk="1" fontAlgn="base" hangingPunct="1">
        <a:spcBef>
          <a:spcPct val="0"/>
        </a:spcBef>
        <a:spcAft>
          <a:spcPct val="0"/>
        </a:spcAft>
        <a:defRPr sz="3300" b="1">
          <a:solidFill>
            <a:srgbClr val="FF0000"/>
          </a:solidFill>
          <a:latin typeface="Arial" charset="0"/>
          <a:ea typeface="ヒラギノ角ゴ Pro W3" charset="0"/>
        </a:defRPr>
      </a:lvl8pPr>
      <a:lvl9pPr marL="1371566" algn="l" rtl="0" eaLnBrk="1" fontAlgn="base" hangingPunct="1">
        <a:spcBef>
          <a:spcPct val="0"/>
        </a:spcBef>
        <a:spcAft>
          <a:spcPct val="0"/>
        </a:spcAft>
        <a:defRPr sz="3300" b="1">
          <a:solidFill>
            <a:srgbClr val="FF0000"/>
          </a:solidFill>
          <a:latin typeface="Arial" charset="0"/>
          <a:ea typeface="ヒラギノ角ゴ Pro W3" charset="0"/>
        </a:defRPr>
      </a:lvl9pPr>
    </p:titleStyle>
    <p:bodyStyle>
      <a:lvl1pPr marL="533387" indent="-533387" algn="l" rtl="0" eaLnBrk="1" fontAlgn="base" hangingPunct="1">
        <a:spcBef>
          <a:spcPct val="20000"/>
        </a:spcBef>
        <a:spcAft>
          <a:spcPct val="0"/>
        </a:spcAft>
        <a:buClr>
          <a:srgbClr val="FF0000"/>
        </a:buClr>
        <a:buFontTx/>
        <a:buBlip>
          <a:blip r:embed="rId4"/>
        </a:buBlip>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8430" indent="-214308" algn="l" rtl="0" eaLnBrk="1" fontAlgn="base" hangingPunct="1">
        <a:spcBef>
          <a:spcPct val="20000"/>
        </a:spcBef>
        <a:spcAft>
          <a:spcPct val="0"/>
        </a:spcAft>
        <a:buClr>
          <a:schemeClr val="bg2"/>
        </a:buClr>
        <a:buFontTx/>
        <a:buBlip>
          <a:blip r:embed="rId5"/>
        </a:buBlip>
        <a:defRPr sz="21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92967" indent="0" algn="l" rtl="0" eaLnBrk="1" fontAlgn="base" hangingPunct="1">
        <a:spcBef>
          <a:spcPct val="20000"/>
        </a:spcBef>
        <a:spcAft>
          <a:spcPct val="0"/>
        </a:spcAft>
        <a:buClr>
          <a:schemeClr val="bg2"/>
        </a:buClr>
        <a:buFontTx/>
        <a:buNone/>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98950" indent="0" algn="l" rtl="0" eaLnBrk="1" fontAlgn="base" hangingPunct="1">
        <a:spcBef>
          <a:spcPct val="20000"/>
        </a:spcBef>
        <a:spcAft>
          <a:spcPct val="0"/>
        </a:spcAft>
        <a:buClr>
          <a:schemeClr val="bg2"/>
        </a:buClr>
        <a:buFontTx/>
        <a:buNone/>
        <a:defRPr sz="15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04932" indent="0" algn="l" rtl="0" eaLnBrk="1" fontAlgn="base" hangingPunct="1">
        <a:spcBef>
          <a:spcPct val="20000"/>
        </a:spcBef>
        <a:spcAft>
          <a:spcPct val="0"/>
        </a:spcAft>
        <a:buClr>
          <a:schemeClr val="bg2"/>
        </a:buClr>
        <a:buFontTx/>
        <a:buNone/>
        <a:defRPr sz="15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19270"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6pPr>
      <a:lvl7pPr marL="2562161"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7pPr>
      <a:lvl8pPr marL="2905052"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8pPr>
      <a:lvl9pPr marL="3247944" indent="-171446" algn="l" rtl="0" eaLnBrk="1" fontAlgn="base" hangingPunct="1">
        <a:spcBef>
          <a:spcPct val="20000"/>
        </a:spcBef>
        <a:spcAft>
          <a:spcPct val="0"/>
        </a:spcAft>
        <a:buClr>
          <a:schemeClr val="bg2"/>
        </a:buClr>
        <a:buFont typeface="Arial" charset="0"/>
        <a:buChar char="■"/>
        <a:defRPr sz="1500">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248434"/>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783" rtl="0" eaLnBrk="1" latinLnBrk="0" hangingPunct="1">
        <a:lnSpc>
          <a:spcPct val="90000"/>
        </a:lnSpc>
        <a:spcBef>
          <a:spcPts val="750"/>
        </a:spcBef>
        <a:buFont typeface="Arial" panose="020B0604020202020204" pitchFamily="34" charset="0"/>
        <a:buNone/>
        <a:defRPr sz="3600" b="1" i="0" kern="1200">
          <a:solidFill>
            <a:srgbClr val="FF0000"/>
          </a:solidFill>
          <a:latin typeface="Mokoko Trial Extra Bold" panose="02060503020203020204" pitchFamily="18" charset="77"/>
          <a:ea typeface="+mn-ea"/>
          <a:cs typeface="Mokoko Trial Extra Bold" panose="02060503020203020204" pitchFamily="18" charset="77"/>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jpeg"/><Relationship Id="rId1" Type="http://schemas.openxmlformats.org/officeDocument/2006/relationships/slideLayout" Target="../slideLayouts/slideLayout17.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jpeg"/><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1017"/>
        </a:solidFill>
        <a:effectLst/>
      </p:bgPr>
    </p:bg>
    <p:spTree>
      <p:nvGrpSpPr>
        <p:cNvPr id="1" name=""/>
        <p:cNvGrpSpPr/>
        <p:nvPr/>
      </p:nvGrpSpPr>
      <p:grpSpPr>
        <a:xfrm>
          <a:off x="0" y="0"/>
          <a:ext cx="0" cy="0"/>
          <a:chOff x="0" y="0"/>
          <a:chExt cx="0" cy="0"/>
        </a:xfrm>
      </p:grpSpPr>
      <p:sp>
        <p:nvSpPr>
          <p:cNvPr id="2" name="Freeform 2"/>
          <p:cNvSpPr/>
          <p:nvPr/>
        </p:nvSpPr>
        <p:spPr>
          <a:xfrm>
            <a:off x="0" y="6243135"/>
            <a:ext cx="1855844" cy="1072065"/>
          </a:xfrm>
          <a:custGeom>
            <a:avLst/>
            <a:gdLst/>
            <a:ahLst/>
            <a:cxnLst/>
            <a:rect l="l" t="t" r="r" b="b"/>
            <a:pathLst>
              <a:path w="1855844" h="1072065">
                <a:moveTo>
                  <a:pt x="0" y="0"/>
                </a:moveTo>
                <a:lnTo>
                  <a:pt x="1855844" y="0"/>
                </a:lnTo>
                <a:lnTo>
                  <a:pt x="1855844" y="1072065"/>
                </a:lnTo>
                <a:lnTo>
                  <a:pt x="0" y="1072065"/>
                </a:lnTo>
                <a:lnTo>
                  <a:pt x="0" y="0"/>
                </a:lnTo>
                <a:close/>
              </a:path>
            </a:pathLst>
          </a:custGeom>
          <a:blipFill>
            <a:blip r:embed="rId2"/>
            <a:stretch>
              <a:fillRect l="-2128" t="-170315" r="-291823" b="-16963"/>
            </a:stretch>
          </a:blipFill>
        </p:spPr>
        <p:txBody>
          <a:bodyPr/>
          <a:lstStyle/>
          <a:p>
            <a:endParaRPr lang="en-GB"/>
          </a:p>
        </p:txBody>
      </p:sp>
      <p:sp>
        <p:nvSpPr>
          <p:cNvPr id="3" name="Freeform 3"/>
          <p:cNvSpPr/>
          <p:nvPr/>
        </p:nvSpPr>
        <p:spPr>
          <a:xfrm>
            <a:off x="538085" y="432575"/>
            <a:ext cx="8785538" cy="6450049"/>
          </a:xfrm>
          <a:custGeom>
            <a:avLst/>
            <a:gdLst/>
            <a:ahLst/>
            <a:cxnLst/>
            <a:rect l="l" t="t" r="r" b="b"/>
            <a:pathLst>
              <a:path w="8785538" h="6450049">
                <a:moveTo>
                  <a:pt x="0" y="0"/>
                </a:moveTo>
                <a:lnTo>
                  <a:pt x="8785538" y="0"/>
                </a:lnTo>
                <a:lnTo>
                  <a:pt x="8785538" y="6450050"/>
                </a:lnTo>
                <a:lnTo>
                  <a:pt x="0" y="645005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3984115" y="3483300"/>
            <a:ext cx="5769485" cy="3831900"/>
          </a:xfrm>
          <a:custGeom>
            <a:avLst/>
            <a:gdLst/>
            <a:ahLst/>
            <a:cxnLst/>
            <a:rect l="l" t="t" r="r" b="b"/>
            <a:pathLst>
              <a:path w="5769485" h="3831900">
                <a:moveTo>
                  <a:pt x="0" y="0"/>
                </a:moveTo>
                <a:lnTo>
                  <a:pt x="5769485" y="0"/>
                </a:lnTo>
                <a:lnTo>
                  <a:pt x="5769485" y="3831900"/>
                </a:lnTo>
                <a:lnTo>
                  <a:pt x="0" y="383190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31520" y="1135778"/>
            <a:ext cx="7913052" cy="3603445"/>
          </a:xfrm>
          <a:prstGeom prst="rect">
            <a:avLst/>
          </a:prstGeom>
        </p:spPr>
        <p:txBody>
          <a:bodyPr lIns="0" tIns="0" rIns="0" bIns="0" rtlCol="0" anchor="t">
            <a:spAutoFit/>
          </a:bodyPr>
          <a:lstStyle/>
          <a:p>
            <a:pPr algn="l">
              <a:lnSpc>
                <a:spcPts val="2911"/>
              </a:lnSpc>
              <a:spcBef>
                <a:spcPct val="0"/>
              </a:spcBef>
            </a:pPr>
            <a:r>
              <a:rPr lang="en-US" sz="2079">
                <a:solidFill>
                  <a:srgbClr val="000000"/>
                </a:solidFill>
                <a:latin typeface="Open Sans"/>
                <a:ea typeface="Open Sans"/>
                <a:cs typeface="Open Sans"/>
                <a:sym typeface="Open Sans"/>
              </a:rPr>
              <a:t>God we thank you for the gifts that spring forth all around us,</a:t>
            </a:r>
          </a:p>
          <a:p>
            <a:pPr algn="l">
              <a:lnSpc>
                <a:spcPts val="2911"/>
              </a:lnSpc>
              <a:spcBef>
                <a:spcPct val="0"/>
              </a:spcBef>
            </a:pPr>
            <a:r>
              <a:rPr lang="en-US" sz="2079">
                <a:solidFill>
                  <a:srgbClr val="000000"/>
                </a:solidFill>
                <a:latin typeface="Open Sans"/>
                <a:ea typeface="Open Sans"/>
                <a:cs typeface="Open Sans"/>
                <a:sym typeface="Open Sans"/>
              </a:rPr>
              <a:t>Flowing from our fellowship,</a:t>
            </a:r>
          </a:p>
          <a:p>
            <a:pPr algn="l">
              <a:lnSpc>
                <a:spcPts val="2911"/>
              </a:lnSpc>
              <a:spcBef>
                <a:spcPct val="0"/>
              </a:spcBef>
            </a:pPr>
            <a:r>
              <a:rPr lang="en-US" sz="2079">
                <a:solidFill>
                  <a:srgbClr val="000000"/>
                </a:solidFill>
                <a:latin typeface="Open Sans"/>
                <a:ea typeface="Open Sans"/>
                <a:cs typeface="Open Sans"/>
                <a:sym typeface="Open Sans"/>
              </a:rPr>
              <a:t>Growing from our actions in your name.</a:t>
            </a:r>
          </a:p>
          <a:p>
            <a:pPr algn="l">
              <a:lnSpc>
                <a:spcPts val="2911"/>
              </a:lnSpc>
              <a:spcBef>
                <a:spcPct val="0"/>
              </a:spcBef>
            </a:pPr>
            <a:r>
              <a:rPr lang="en-US" sz="2079">
                <a:solidFill>
                  <a:srgbClr val="000000"/>
                </a:solidFill>
                <a:latin typeface="Open Sans"/>
                <a:ea typeface="Open Sans"/>
                <a:cs typeface="Open Sans"/>
                <a:sym typeface="Open Sans"/>
              </a:rPr>
              <a:t>Inspire us with your Spirit,</a:t>
            </a:r>
          </a:p>
          <a:p>
            <a:pPr algn="l">
              <a:lnSpc>
                <a:spcPts val="2911"/>
              </a:lnSpc>
              <a:spcBef>
                <a:spcPct val="0"/>
              </a:spcBef>
            </a:pPr>
            <a:r>
              <a:rPr lang="en-US" sz="2079">
                <a:solidFill>
                  <a:srgbClr val="000000"/>
                </a:solidFill>
                <a:latin typeface="Open Sans"/>
                <a:ea typeface="Open Sans"/>
                <a:cs typeface="Open Sans"/>
                <a:sym typeface="Open Sans"/>
              </a:rPr>
              <a:t>Encourage us to seek new ways to stand up to injustice,</a:t>
            </a:r>
          </a:p>
          <a:p>
            <a:pPr algn="l">
              <a:lnSpc>
                <a:spcPts val="2911"/>
              </a:lnSpc>
              <a:spcBef>
                <a:spcPct val="0"/>
              </a:spcBef>
            </a:pPr>
            <a:r>
              <a:rPr lang="en-US" sz="2079">
                <a:solidFill>
                  <a:srgbClr val="000000"/>
                </a:solidFill>
                <a:latin typeface="Open Sans"/>
                <a:ea typeface="Open Sans"/>
                <a:cs typeface="Open Sans"/>
                <a:sym typeface="Open Sans"/>
              </a:rPr>
              <a:t>And speak up for those in need.</a:t>
            </a:r>
          </a:p>
          <a:p>
            <a:pPr algn="l">
              <a:lnSpc>
                <a:spcPts val="2911"/>
              </a:lnSpc>
              <a:spcBef>
                <a:spcPct val="0"/>
              </a:spcBef>
            </a:pPr>
            <a:r>
              <a:rPr lang="en-US" sz="2079">
                <a:solidFill>
                  <a:srgbClr val="000000"/>
                </a:solidFill>
                <a:latin typeface="Open Sans"/>
                <a:ea typeface="Open Sans"/>
                <a:cs typeface="Open Sans"/>
                <a:sym typeface="Open Sans"/>
              </a:rPr>
              <a:t>Send us out replenished,</a:t>
            </a:r>
          </a:p>
          <a:p>
            <a:pPr algn="l">
              <a:lnSpc>
                <a:spcPts val="2911"/>
              </a:lnSpc>
              <a:spcBef>
                <a:spcPct val="0"/>
              </a:spcBef>
            </a:pPr>
            <a:r>
              <a:rPr lang="en-US" sz="2079">
                <a:solidFill>
                  <a:srgbClr val="000000"/>
                </a:solidFill>
                <a:latin typeface="Open Sans"/>
                <a:ea typeface="Open Sans"/>
                <a:cs typeface="Open Sans"/>
                <a:sym typeface="Open Sans"/>
              </a:rPr>
              <a:t>That we may do the work of your kingdom.</a:t>
            </a:r>
          </a:p>
          <a:p>
            <a:pPr algn="l">
              <a:lnSpc>
                <a:spcPts val="2911"/>
              </a:lnSpc>
              <a:spcBef>
                <a:spcPct val="0"/>
              </a:spcBef>
            </a:pPr>
            <a:r>
              <a:rPr lang="en-US" sz="2079">
                <a:solidFill>
                  <a:srgbClr val="000000"/>
                </a:solidFill>
                <a:latin typeface="Open Sans"/>
                <a:ea typeface="Open Sans"/>
                <a:cs typeface="Open Sans"/>
                <a:sym typeface="Open Sans"/>
              </a:rPr>
              <a:t>We ask this in your name, Lord.</a:t>
            </a:r>
          </a:p>
          <a:p>
            <a:pPr algn="l">
              <a:lnSpc>
                <a:spcPts val="2911"/>
              </a:lnSpc>
              <a:spcBef>
                <a:spcPct val="0"/>
              </a:spcBef>
            </a:pPr>
            <a:r>
              <a:rPr lang="en-US" sz="2079">
                <a:solidFill>
                  <a:srgbClr val="000000"/>
                </a:solidFill>
                <a:latin typeface="Open Sans Bold"/>
                <a:ea typeface="Open Sans Bold"/>
                <a:cs typeface="Open Sans Bold"/>
                <a:sym typeface="Open Sans Bold"/>
              </a:rPr>
              <a:t>Amen.</a:t>
            </a:r>
          </a:p>
        </p:txBody>
      </p:sp>
      <p:sp>
        <p:nvSpPr>
          <p:cNvPr id="4" name="TextBox 4"/>
          <p:cNvSpPr txBox="1"/>
          <p:nvPr/>
        </p:nvSpPr>
        <p:spPr>
          <a:xfrm>
            <a:off x="731520" y="353583"/>
            <a:ext cx="7820899" cy="551369"/>
          </a:xfrm>
          <a:prstGeom prst="rect">
            <a:avLst/>
          </a:prstGeom>
        </p:spPr>
        <p:txBody>
          <a:bodyPr lIns="0" tIns="0" rIns="0" bIns="0" rtlCol="0" anchor="t">
            <a:spAutoFit/>
          </a:bodyPr>
          <a:lstStyle/>
          <a:p>
            <a:pPr algn="l">
              <a:lnSpc>
                <a:spcPts val="4606"/>
              </a:lnSpc>
            </a:pPr>
            <a:r>
              <a:rPr lang="en-US" sz="3290" b="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Prayer of Thanksgiving &amp; Sending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0" y="3206496"/>
            <a:ext cx="9753600" cy="4108704"/>
          </a:xfrm>
          <a:custGeom>
            <a:avLst/>
            <a:gdLst/>
            <a:ahLst/>
            <a:cxnLst/>
            <a:rect l="l" t="t" r="r" b="b"/>
            <a:pathLst>
              <a:path w="9753600" h="4108704">
                <a:moveTo>
                  <a:pt x="0" y="0"/>
                </a:moveTo>
                <a:lnTo>
                  <a:pt x="9753600" y="0"/>
                </a:lnTo>
                <a:lnTo>
                  <a:pt x="9753600" y="4108704"/>
                </a:lnTo>
                <a:lnTo>
                  <a:pt x="0" y="4108704"/>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2804160" y="533400"/>
            <a:ext cx="4145280" cy="551369"/>
          </a:xfrm>
          <a:prstGeom prst="rect">
            <a:avLst/>
          </a:prstGeom>
        </p:spPr>
        <p:txBody>
          <a:bodyPr lIns="0" tIns="0" rIns="0" bIns="0" rtlCol="0" anchor="t">
            <a:spAutoFit/>
          </a:bodyPr>
          <a:lstStyle/>
          <a:p>
            <a:pPr algn="ctr">
              <a:lnSpc>
                <a:spcPts val="4606"/>
              </a:lnSpc>
            </a:pPr>
            <a:r>
              <a:rPr lang="en-US" sz="3290" b="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Harvest Blessing</a:t>
            </a:r>
          </a:p>
        </p:txBody>
      </p:sp>
      <p:sp>
        <p:nvSpPr>
          <p:cNvPr id="4" name="TextBox 4"/>
          <p:cNvSpPr txBox="1"/>
          <p:nvPr/>
        </p:nvSpPr>
        <p:spPr>
          <a:xfrm>
            <a:off x="2235917" y="1351939"/>
            <a:ext cx="5281767" cy="2517992"/>
          </a:xfrm>
          <a:prstGeom prst="rect">
            <a:avLst/>
          </a:prstGeom>
        </p:spPr>
        <p:txBody>
          <a:bodyPr lIns="0" tIns="0" rIns="0" bIns="0" rtlCol="0" anchor="t">
            <a:spAutoFit/>
          </a:bodyPr>
          <a:lstStyle/>
          <a:p>
            <a:pPr algn="ctr">
              <a:lnSpc>
                <a:spcPts val="2911"/>
              </a:lnSpc>
            </a:pPr>
            <a:r>
              <a:rPr lang="en-US" sz="2079">
                <a:solidFill>
                  <a:srgbClr val="000000"/>
                </a:solidFill>
                <a:latin typeface="Open Sans"/>
                <a:ea typeface="Open Sans"/>
                <a:cs typeface="Open Sans"/>
                <a:sym typeface="Open Sans"/>
              </a:rPr>
              <a:t>May God our Creator bless you</a:t>
            </a:r>
          </a:p>
          <a:p>
            <a:pPr algn="ctr">
              <a:lnSpc>
                <a:spcPts val="2911"/>
              </a:lnSpc>
            </a:pPr>
            <a:r>
              <a:rPr lang="en-US" sz="2079">
                <a:solidFill>
                  <a:srgbClr val="000000"/>
                </a:solidFill>
                <a:latin typeface="Open Sans"/>
                <a:ea typeface="Open Sans"/>
                <a:cs typeface="Open Sans"/>
                <a:sym typeface="Open Sans"/>
              </a:rPr>
              <a:t>And make your days fruitful.</a:t>
            </a:r>
          </a:p>
          <a:p>
            <a:pPr algn="ctr">
              <a:lnSpc>
                <a:spcPts val="2911"/>
              </a:lnSpc>
            </a:pPr>
            <a:r>
              <a:rPr lang="en-US" sz="2079">
                <a:solidFill>
                  <a:srgbClr val="000000"/>
                </a:solidFill>
                <a:latin typeface="Open Sans"/>
                <a:ea typeface="Open Sans"/>
                <a:cs typeface="Open Sans"/>
                <a:sym typeface="Open Sans"/>
              </a:rPr>
              <a:t>May God our </a:t>
            </a:r>
            <a:r>
              <a:rPr lang="en-US" sz="2079" err="1">
                <a:solidFill>
                  <a:srgbClr val="000000"/>
                </a:solidFill>
                <a:latin typeface="Open Sans"/>
                <a:ea typeface="Open Sans"/>
                <a:cs typeface="Open Sans"/>
                <a:sym typeface="Open Sans"/>
              </a:rPr>
              <a:t>Saviour</a:t>
            </a:r>
            <a:r>
              <a:rPr lang="en-US" sz="2079">
                <a:solidFill>
                  <a:srgbClr val="000000"/>
                </a:solidFill>
                <a:latin typeface="Open Sans"/>
                <a:ea typeface="Open Sans"/>
                <a:cs typeface="Open Sans"/>
                <a:sym typeface="Open Sans"/>
              </a:rPr>
              <a:t> guide you,</a:t>
            </a:r>
          </a:p>
          <a:p>
            <a:pPr algn="ctr">
              <a:lnSpc>
                <a:spcPts val="2911"/>
              </a:lnSpc>
            </a:pPr>
            <a:r>
              <a:rPr lang="en-US" sz="2079">
                <a:solidFill>
                  <a:srgbClr val="000000"/>
                </a:solidFill>
                <a:latin typeface="Open Sans"/>
                <a:ea typeface="Open Sans"/>
                <a:cs typeface="Open Sans"/>
                <a:sym typeface="Open Sans"/>
              </a:rPr>
              <a:t>And make your ways just.</a:t>
            </a:r>
          </a:p>
          <a:p>
            <a:pPr algn="ctr">
              <a:lnSpc>
                <a:spcPts val="2911"/>
              </a:lnSpc>
            </a:pPr>
            <a:r>
              <a:rPr lang="en-US" sz="2079">
                <a:solidFill>
                  <a:srgbClr val="000000"/>
                </a:solidFill>
                <a:latin typeface="Open Sans"/>
                <a:ea typeface="Open Sans"/>
                <a:cs typeface="Open Sans"/>
                <a:sym typeface="Open Sans"/>
              </a:rPr>
              <a:t>May God our Comforter strengthen you,</a:t>
            </a:r>
          </a:p>
          <a:p>
            <a:pPr algn="ctr">
              <a:lnSpc>
                <a:spcPts val="2911"/>
              </a:lnSpc>
            </a:pPr>
            <a:r>
              <a:rPr lang="en-US" sz="2079">
                <a:solidFill>
                  <a:srgbClr val="000000"/>
                </a:solidFill>
                <a:latin typeface="Open Sans"/>
                <a:ea typeface="Open Sans"/>
                <a:cs typeface="Open Sans"/>
                <a:sym typeface="Open Sans"/>
              </a:rPr>
              <a:t>And make your heart hopeful.</a:t>
            </a:r>
          </a:p>
          <a:p>
            <a:pPr algn="ctr">
              <a:lnSpc>
                <a:spcPts val="2911"/>
              </a:lnSpc>
              <a:spcBef>
                <a:spcPct val="0"/>
              </a:spcBef>
            </a:pPr>
            <a:r>
              <a:rPr lang="en-US" sz="2079">
                <a:solidFill>
                  <a:srgbClr val="000000"/>
                </a:solidFill>
                <a:latin typeface="Open Sans Bold"/>
                <a:ea typeface="Open Sans Bold"/>
                <a:cs typeface="Open Sans Bold"/>
                <a:sym typeface="Open Sans Bold"/>
              </a:rPr>
              <a:t>Amen.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1017"/>
        </a:solidFill>
        <a:effectLst/>
      </p:bgPr>
    </p:bg>
    <p:spTree>
      <p:nvGrpSpPr>
        <p:cNvPr id="1" name=""/>
        <p:cNvGrpSpPr/>
        <p:nvPr/>
      </p:nvGrpSpPr>
      <p:grpSpPr>
        <a:xfrm>
          <a:off x="0" y="0"/>
          <a:ext cx="0" cy="0"/>
          <a:chOff x="0" y="0"/>
          <a:chExt cx="0" cy="0"/>
        </a:xfrm>
      </p:grpSpPr>
      <p:sp>
        <p:nvSpPr>
          <p:cNvPr id="2" name="Freeform 2"/>
          <p:cNvSpPr/>
          <p:nvPr/>
        </p:nvSpPr>
        <p:spPr>
          <a:xfrm>
            <a:off x="0" y="6243135"/>
            <a:ext cx="1855844" cy="1072065"/>
          </a:xfrm>
          <a:custGeom>
            <a:avLst/>
            <a:gdLst/>
            <a:ahLst/>
            <a:cxnLst/>
            <a:rect l="l" t="t" r="r" b="b"/>
            <a:pathLst>
              <a:path w="1855844" h="1072065">
                <a:moveTo>
                  <a:pt x="0" y="0"/>
                </a:moveTo>
                <a:lnTo>
                  <a:pt x="1855844" y="0"/>
                </a:lnTo>
                <a:lnTo>
                  <a:pt x="1855844" y="1072065"/>
                </a:lnTo>
                <a:lnTo>
                  <a:pt x="0" y="1072065"/>
                </a:lnTo>
                <a:lnTo>
                  <a:pt x="0" y="0"/>
                </a:lnTo>
                <a:close/>
              </a:path>
            </a:pathLst>
          </a:custGeom>
          <a:blipFill>
            <a:blip r:embed="rId2"/>
            <a:stretch>
              <a:fillRect l="-2128" t="-170315" r="-291823" b="-16963"/>
            </a:stretch>
          </a:blipFill>
        </p:spPr>
        <p:txBody>
          <a:bodyPr/>
          <a:lstStyle/>
          <a:p>
            <a:endParaRPr lang="en-GB"/>
          </a:p>
        </p:txBody>
      </p:sp>
      <p:sp>
        <p:nvSpPr>
          <p:cNvPr id="3" name="Freeform 3"/>
          <p:cNvSpPr/>
          <p:nvPr/>
        </p:nvSpPr>
        <p:spPr>
          <a:xfrm>
            <a:off x="538085" y="432575"/>
            <a:ext cx="8785538" cy="6450049"/>
          </a:xfrm>
          <a:custGeom>
            <a:avLst/>
            <a:gdLst/>
            <a:ahLst/>
            <a:cxnLst/>
            <a:rect l="l" t="t" r="r" b="b"/>
            <a:pathLst>
              <a:path w="8785538" h="6450049">
                <a:moveTo>
                  <a:pt x="0" y="0"/>
                </a:moveTo>
                <a:lnTo>
                  <a:pt x="8785538" y="0"/>
                </a:lnTo>
                <a:lnTo>
                  <a:pt x="8785538" y="6450050"/>
                </a:lnTo>
                <a:lnTo>
                  <a:pt x="0" y="6450050"/>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9E4D942-7E37-FAF9-4FDD-5EC2B039F8E6}"/>
              </a:ext>
            </a:extLst>
          </p:cNvPr>
          <p:cNvSpPr txBox="1"/>
          <p:nvPr/>
        </p:nvSpPr>
        <p:spPr>
          <a:xfrm>
            <a:off x="226668" y="1596989"/>
            <a:ext cx="5879069" cy="3542188"/>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a:lnSpc>
                <a:spcPct val="107000"/>
              </a:lnSpc>
              <a:spcAft>
                <a:spcPts val="640"/>
              </a:spcAft>
            </a:pPr>
            <a:r>
              <a:rPr lang="en-GB" sz="2400" b="1"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a:t>
            </a:r>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lives in </a:t>
            </a:r>
            <a:r>
              <a:rPr lang="en-GB" sz="2400" kern="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Njualahun</a:t>
            </a:r>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 village in Sierra Leone.</a:t>
            </a:r>
          </a:p>
          <a:p>
            <a:pPr>
              <a:lnSpc>
                <a:spcPct val="107000"/>
              </a:lnSpc>
              <a:spcAft>
                <a:spcPts val="640"/>
              </a:spcAft>
            </a:pPr>
            <a:endPar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40"/>
              </a:spcAft>
            </a:pPr>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is a farmer, community leader, and a widowed mother of four children.</a:t>
            </a:r>
          </a:p>
          <a:p>
            <a:pPr>
              <a:lnSpc>
                <a:spcPct val="107000"/>
              </a:lnSpc>
              <a:spcAft>
                <a:spcPts val="640"/>
              </a:spcAft>
            </a:pPr>
            <a:endPar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40"/>
              </a:spcAft>
            </a:pPr>
            <a:r>
              <a:rPr lang="en-GB" sz="2400" kern="100" dirty="0">
                <a:solidFill>
                  <a:schemeClr val="bg1"/>
                </a:solidFill>
                <a:latin typeface="Open Sans" panose="020B0606030504020204" pitchFamily="34" charset="0"/>
                <a:ea typeface="Open Sans" panose="020B0606030504020204" pitchFamily="34" charset="0"/>
                <a:cs typeface="Open Sans" panose="020B0606030504020204" pitchFamily="34" charset="0"/>
              </a:rPr>
              <a:t>In recent years the climate crisis has been affecting Maryama’s crops.</a:t>
            </a:r>
          </a:p>
        </p:txBody>
      </p:sp>
      <p:pic>
        <p:nvPicPr>
          <p:cNvPr id="11" name="Picture 10" descr="A yellow flowers and leaves on a black background&#10;&#10;Description automatically generated">
            <a:extLst>
              <a:ext uri="{FF2B5EF4-FFF2-40B4-BE49-F238E27FC236}">
                <a16:creationId xmlns:a16="http://schemas.microsoft.com/office/drawing/2014/main" id="{C8A8CCA5-7C4B-0B77-209F-361ED942769D}"/>
              </a:ext>
            </a:extLst>
          </p:cNvPr>
          <p:cNvPicPr/>
          <p:nvPr/>
        </p:nvPicPr>
        <p:blipFill>
          <a:blip r:embed="rId2" cstate="hqprint">
            <a:extLst>
              <a:ext uri="{28A0092B-C50C-407E-A947-70E740481C1C}">
                <a14:useLocalDpi xmlns:a14="http://schemas.microsoft.com/office/drawing/2010/main"/>
              </a:ext>
            </a:extLst>
          </a:blip>
          <a:stretch>
            <a:fillRect/>
          </a:stretch>
        </p:blipFill>
        <p:spPr>
          <a:xfrm rot="14185559" flipH="1">
            <a:off x="2521580" y="-267703"/>
            <a:ext cx="860358" cy="1940846"/>
          </a:xfrm>
          <a:prstGeom prst="rect">
            <a:avLst/>
          </a:prstGeom>
        </p:spPr>
      </p:pic>
      <p:sp>
        <p:nvSpPr>
          <p:cNvPr id="15" name="Rectangle 14">
            <a:extLst>
              <a:ext uri="{FF2B5EF4-FFF2-40B4-BE49-F238E27FC236}">
                <a16:creationId xmlns:a16="http://schemas.microsoft.com/office/drawing/2014/main" id="{74DB9CFD-479B-F487-C3F1-C05B4F6E6C79}"/>
              </a:ext>
            </a:extLst>
          </p:cNvPr>
          <p:cNvSpPr/>
          <p:nvPr/>
        </p:nvSpPr>
        <p:spPr>
          <a:xfrm>
            <a:off x="0" y="5791200"/>
            <a:ext cx="1447658" cy="1524000"/>
          </a:xfrm>
          <a:prstGeom prst="rect">
            <a:avLst/>
          </a:prstGeom>
          <a:solidFill>
            <a:srgbClr val="EA10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yellow flowers and leaves on a black background&#10;&#10;Description automatically generated">
            <a:extLst>
              <a:ext uri="{FF2B5EF4-FFF2-40B4-BE49-F238E27FC236}">
                <a16:creationId xmlns:a16="http://schemas.microsoft.com/office/drawing/2014/main" id="{B8C79D3C-541F-8BFB-D1DE-6FBE5B3669FB}"/>
              </a:ext>
            </a:extLst>
          </p:cNvPr>
          <p:cNvPicPr/>
          <p:nvPr/>
        </p:nvPicPr>
        <p:blipFill>
          <a:blip r:embed="rId2" cstate="hqprint">
            <a:extLst>
              <a:ext uri="{28A0092B-C50C-407E-A947-70E740481C1C}">
                <a14:useLocalDpi xmlns:a14="http://schemas.microsoft.com/office/drawing/2010/main"/>
              </a:ext>
            </a:extLst>
          </a:blip>
          <a:stretch>
            <a:fillRect/>
          </a:stretch>
        </p:blipFill>
        <p:spPr>
          <a:xfrm rot="14185559" flipV="1">
            <a:off x="2487891" y="5582777"/>
            <a:ext cx="860358" cy="1940846"/>
          </a:xfrm>
          <a:prstGeom prst="rect">
            <a:avLst/>
          </a:prstGeom>
        </p:spPr>
      </p:pic>
      <p:sp>
        <p:nvSpPr>
          <p:cNvPr id="19" name="TextBox 18">
            <a:extLst>
              <a:ext uri="{FF2B5EF4-FFF2-40B4-BE49-F238E27FC236}">
                <a16:creationId xmlns:a16="http://schemas.microsoft.com/office/drawing/2014/main" id="{71E7D325-1C91-6891-6C06-E78065998E78}"/>
              </a:ext>
            </a:extLst>
          </p:cNvPr>
          <p:cNvSpPr txBox="1"/>
          <p:nvPr/>
        </p:nvSpPr>
        <p:spPr>
          <a:xfrm>
            <a:off x="6098857" y="5983707"/>
            <a:ext cx="3566196"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in her village</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in a yellow shirt&#10;&#10;AI-generated content may be incorrect.">
            <a:extLst>
              <a:ext uri="{FF2B5EF4-FFF2-40B4-BE49-F238E27FC236}">
                <a16:creationId xmlns:a16="http://schemas.microsoft.com/office/drawing/2014/main" id="{B8D8869E-948D-5DF3-E900-F39A94C7F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081" y="935555"/>
            <a:ext cx="3280644" cy="4922196"/>
          </a:xfrm>
          <a:prstGeom prst="rect">
            <a:avLst/>
          </a:prstGeom>
        </p:spPr>
      </p:pic>
    </p:spTree>
    <p:extLst>
      <p:ext uri="{BB962C8B-B14F-4D97-AF65-F5344CB8AC3E}">
        <p14:creationId xmlns:p14="http://schemas.microsoft.com/office/powerpoint/2010/main" val="347714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Picture 15" descr="A red and black rectangle&#10;&#10;Description automatically generated">
            <a:extLst>
              <a:ext uri="{FF2B5EF4-FFF2-40B4-BE49-F238E27FC236}">
                <a16:creationId xmlns:a16="http://schemas.microsoft.com/office/drawing/2014/main" id="{B1047E4B-B933-4727-B61A-CB83605091E7}"/>
              </a:ext>
            </a:extLst>
          </p:cNvPr>
          <p:cNvPicPr/>
          <p:nvPr/>
        </p:nvPicPr>
        <p:blipFill rotWithShape="1">
          <a:blip r:embed="rId3" cstate="hqprint">
            <a:extLst>
              <a:ext uri="{28A0092B-C50C-407E-A947-70E740481C1C}">
                <a14:useLocalDpi xmlns:a14="http://schemas.microsoft.com/office/drawing/2010/main"/>
              </a:ext>
            </a:extLst>
          </a:blip>
          <a:srcRect l="27820"/>
          <a:stretch/>
        </p:blipFill>
        <p:spPr>
          <a:xfrm>
            <a:off x="44647" y="175470"/>
            <a:ext cx="4501098" cy="6816659"/>
          </a:xfrm>
          <a:prstGeom prst="rect">
            <a:avLst/>
          </a:prstGeom>
        </p:spPr>
      </p:pic>
      <p:sp>
        <p:nvSpPr>
          <p:cNvPr id="12" name="Rectangle 11">
            <a:extLst>
              <a:ext uri="{FF2B5EF4-FFF2-40B4-BE49-F238E27FC236}">
                <a16:creationId xmlns:a16="http://schemas.microsoft.com/office/drawing/2014/main" id="{FFC0381A-ECC0-2AA5-5318-B4584B9F0E81}"/>
              </a:ext>
            </a:extLst>
          </p:cNvPr>
          <p:cNvSpPr>
            <a:spLocks noGrp="1" noRot="1" noMove="1" noResize="1" noEditPoints="1" noAdjustHandles="1" noChangeArrowheads="1" noChangeShapeType="1"/>
          </p:cNvSpPr>
          <p:nvPr/>
        </p:nvSpPr>
        <p:spPr bwMode="auto">
          <a:xfrm>
            <a:off x="9062323" y="6731008"/>
            <a:ext cx="691280" cy="389467"/>
          </a:xfrm>
          <a:prstGeom prst="rect">
            <a:avLst/>
          </a:prstGeom>
          <a:solidFill>
            <a:srgbClr val="E91018"/>
          </a:solidFill>
          <a:ln w="9525" cap="flat" cmpd="sng" algn="ctr">
            <a:solidFill>
              <a:srgbClr val="E91018"/>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3" name="Rectangle 12">
            <a:extLst>
              <a:ext uri="{FF2B5EF4-FFF2-40B4-BE49-F238E27FC236}">
                <a16:creationId xmlns:a16="http://schemas.microsoft.com/office/drawing/2014/main" id="{EC34EA2F-87A9-E754-6397-E569F9D146D7}"/>
              </a:ext>
            </a:extLst>
          </p:cNvPr>
          <p:cNvSpPr>
            <a:spLocks noGrp="1" noRot="1" noMove="1" noResize="1" noEditPoints="1" noAdjustHandles="1" noChangeArrowheads="1" noChangeShapeType="1"/>
          </p:cNvSpPr>
          <p:nvPr/>
        </p:nvSpPr>
        <p:spPr bwMode="auto">
          <a:xfrm>
            <a:off x="0" y="5888646"/>
            <a:ext cx="1836804" cy="1426557"/>
          </a:xfrm>
          <a:prstGeom prst="rect">
            <a:avLst/>
          </a:prstGeom>
          <a:solidFill>
            <a:srgbClr val="EA1017"/>
          </a:solidFill>
          <a:ln w="9525" cap="flat" cmpd="sng" algn="ctr">
            <a:solidFill>
              <a:srgbClr val="EA101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7" name="TextBox 16">
            <a:extLst>
              <a:ext uri="{FF2B5EF4-FFF2-40B4-BE49-F238E27FC236}">
                <a16:creationId xmlns:a16="http://schemas.microsoft.com/office/drawing/2014/main" id="{5BC86CF6-4DFE-900A-D289-94E6E34A3D80}"/>
              </a:ext>
            </a:extLst>
          </p:cNvPr>
          <p:cNvSpPr txBox="1"/>
          <p:nvPr/>
        </p:nvSpPr>
        <p:spPr>
          <a:xfrm>
            <a:off x="294269" y="527857"/>
            <a:ext cx="3461297" cy="4524315"/>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has struggled to make ends meet.</a:t>
            </a: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She needed to invest in her farming but her options were limited.</a:t>
            </a:r>
          </a:p>
          <a:p>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She took out loans that she found hard to repay.</a:t>
            </a:r>
          </a:p>
        </p:txBody>
      </p:sp>
      <p:pic>
        <p:nvPicPr>
          <p:cNvPr id="18" name="Picture 17" descr="A yellow plant with black background&#10;&#10;Description automatically generated">
            <a:extLst>
              <a:ext uri="{FF2B5EF4-FFF2-40B4-BE49-F238E27FC236}">
                <a16:creationId xmlns:a16="http://schemas.microsoft.com/office/drawing/2014/main" id="{E518C7F9-F8A8-93CA-E871-98197D5B8D7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3405624" flipV="1">
            <a:off x="1338307" y="5485550"/>
            <a:ext cx="1496899" cy="1632036"/>
          </a:xfrm>
          <a:prstGeom prst="rect">
            <a:avLst/>
          </a:prstGeom>
        </p:spPr>
      </p:pic>
      <p:sp>
        <p:nvSpPr>
          <p:cNvPr id="19" name="TextBox 18">
            <a:extLst>
              <a:ext uri="{FF2B5EF4-FFF2-40B4-BE49-F238E27FC236}">
                <a16:creationId xmlns:a16="http://schemas.microsoft.com/office/drawing/2014/main" id="{BD51F917-5AD7-8674-C9A6-B6C11425B21A}"/>
              </a:ext>
            </a:extLst>
          </p:cNvPr>
          <p:cNvSpPr txBox="1"/>
          <p:nvPr/>
        </p:nvSpPr>
        <p:spPr>
          <a:xfrm>
            <a:off x="3780834" y="5366273"/>
            <a:ext cx="6046400"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with her groundnut harvest</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holding a bowl of peanuts&#10;&#10;AI-generated content may be incorrect.">
            <a:extLst>
              <a:ext uri="{FF2B5EF4-FFF2-40B4-BE49-F238E27FC236}">
                <a16:creationId xmlns:a16="http://schemas.microsoft.com/office/drawing/2014/main" id="{29BBF5D9-3BA9-C43D-6EA1-316595516C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9184" y="1400028"/>
            <a:ext cx="5605202" cy="3735867"/>
          </a:xfrm>
          <a:prstGeom prst="rect">
            <a:avLst/>
          </a:prstGeom>
        </p:spPr>
      </p:pic>
    </p:spTree>
    <p:extLst>
      <p:ext uri="{BB962C8B-B14F-4D97-AF65-F5344CB8AC3E}">
        <p14:creationId xmlns:p14="http://schemas.microsoft.com/office/powerpoint/2010/main" val="9686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1017"/>
        </a:solidFill>
        <a:effectLst/>
      </p:bgPr>
    </p:bg>
    <p:spTree>
      <p:nvGrpSpPr>
        <p:cNvPr id="1" name=""/>
        <p:cNvGrpSpPr/>
        <p:nvPr/>
      </p:nvGrpSpPr>
      <p:grpSpPr>
        <a:xfrm>
          <a:off x="0" y="0"/>
          <a:ext cx="0" cy="0"/>
          <a:chOff x="0" y="0"/>
          <a:chExt cx="0" cy="0"/>
        </a:xfrm>
      </p:grpSpPr>
      <p:pic>
        <p:nvPicPr>
          <p:cNvPr id="4" name="Picture 3" descr="A picture containing red, carmine, graphics, flag&#10;&#10;Description automatically generated">
            <a:extLst>
              <a:ext uri="{FF2B5EF4-FFF2-40B4-BE49-F238E27FC236}">
                <a16:creationId xmlns:a16="http://schemas.microsoft.com/office/drawing/2014/main" id="{910D4999-9265-4C07-659B-62ACF282EA2D}"/>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l="15760"/>
          <a:stretch/>
        </p:blipFill>
        <p:spPr>
          <a:xfrm>
            <a:off x="432322" y="3"/>
            <a:ext cx="4020627" cy="7209181"/>
          </a:xfrm>
          <a:prstGeom prst="rect">
            <a:avLst/>
          </a:prstGeom>
        </p:spPr>
      </p:pic>
      <p:pic>
        <p:nvPicPr>
          <p:cNvPr id="7" name="Picture 6" descr="A green plant with long stems&#10;&#10;Description automatically generated">
            <a:extLst>
              <a:ext uri="{FF2B5EF4-FFF2-40B4-BE49-F238E27FC236}">
                <a16:creationId xmlns:a16="http://schemas.microsoft.com/office/drawing/2014/main" id="{C656BC5E-CB51-6448-4A7D-24D741BB3E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8575" y="5520934"/>
            <a:ext cx="2189689" cy="1945847"/>
          </a:xfrm>
          <a:prstGeom prst="rect">
            <a:avLst/>
          </a:prstGeom>
        </p:spPr>
      </p:pic>
      <p:pic>
        <p:nvPicPr>
          <p:cNvPr id="3" name="Picture 2" descr="A green plant with long stems&#10;&#10;Description automatically generated">
            <a:extLst>
              <a:ext uri="{FF2B5EF4-FFF2-40B4-BE49-F238E27FC236}">
                <a16:creationId xmlns:a16="http://schemas.microsoft.com/office/drawing/2014/main" id="{D408C137-C6D6-5153-7990-8C90EEC14CED}"/>
              </a:ext>
            </a:extLst>
          </p:cNvPr>
          <p:cNvPicPr/>
          <p:nvPr/>
        </p:nvPicPr>
        <p:blipFill>
          <a:blip r:embed="rId3" cstate="hqprint">
            <a:extLst>
              <a:ext uri="{28A0092B-C50C-407E-A947-70E740481C1C}">
                <a14:useLocalDpi xmlns:a14="http://schemas.microsoft.com/office/drawing/2010/main"/>
              </a:ext>
            </a:extLst>
          </a:blip>
          <a:stretch>
            <a:fillRect/>
          </a:stretch>
        </p:blipFill>
        <p:spPr>
          <a:xfrm>
            <a:off x="2138412" y="5734875"/>
            <a:ext cx="1930387" cy="1715422"/>
          </a:xfrm>
          <a:prstGeom prst="rect">
            <a:avLst/>
          </a:prstGeom>
        </p:spPr>
      </p:pic>
      <p:sp>
        <p:nvSpPr>
          <p:cNvPr id="8" name="Content Placeholder 6">
            <a:extLst>
              <a:ext uri="{FF2B5EF4-FFF2-40B4-BE49-F238E27FC236}">
                <a16:creationId xmlns:a16="http://schemas.microsoft.com/office/drawing/2014/main" id="{6ABAD13F-51F8-87DF-6C20-D5457FD303A1}"/>
              </a:ext>
            </a:extLst>
          </p:cNvPr>
          <p:cNvSpPr txBox="1"/>
          <p:nvPr/>
        </p:nvSpPr>
        <p:spPr>
          <a:xfrm>
            <a:off x="294691" y="969301"/>
            <a:ext cx="3586645" cy="1730464"/>
          </a:xfrm>
          <a:prstGeom prst="rect">
            <a:avLst/>
          </a:prstGeom>
        </p:spPr>
        <p:txBody>
          <a:bodyPr lIns="73152" tIns="36576" rIns="73152" bIns="36576" anchor="t"/>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was determined to provide for her children and fund their education.</a:t>
            </a:r>
          </a:p>
          <a:p>
            <a:endParaRPr lang="en-US" sz="24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She joined an initiative by Christian Aid’s partner </a:t>
            </a:r>
            <a:r>
              <a:rPr lang="en-GB" sz="2400" b="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WoNES</a:t>
            </a:r>
            <a:r>
              <a:rPr lang="en-GB" sz="2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 to create a Village Savings and Loan Association </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(VSLA) in her community.</a:t>
            </a:r>
            <a:endParaRPr lang="en-GB" sz="24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19458" indent="-219458" fontAlgn="auto">
              <a:spcAft>
                <a:spcPts val="0"/>
              </a:spcAft>
              <a:buSzPct val="80000"/>
            </a:pPr>
            <a:endParaRPr lang="en-US" sz="3840" dirty="0">
              <a:solidFill>
                <a:schemeClr val="bg1"/>
              </a:solidFill>
              <a:latin typeface="Arial" panose="020B0604020202020204" pitchFamily="34" charset="0"/>
              <a:cs typeface="Arial" panose="020B0604020202020204" pitchFamily="34" charset="0"/>
            </a:endParaRPr>
          </a:p>
        </p:txBody>
      </p:sp>
      <p:pic>
        <p:nvPicPr>
          <p:cNvPr id="11" name="Picture Placeholder 10" descr="A group of people standing together holding a box&#10;&#10;AI-generated content may be incorrect.">
            <a:extLst>
              <a:ext uri="{FF2B5EF4-FFF2-40B4-BE49-F238E27FC236}">
                <a16:creationId xmlns:a16="http://schemas.microsoft.com/office/drawing/2014/main" id="{B5A983A2-595F-395D-990A-46D8BC59F13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567" r="5567"/>
          <a:stretch>
            <a:fillRect/>
          </a:stretch>
        </p:blipFill>
        <p:spPr>
          <a:xfrm>
            <a:off x="3881336" y="1198665"/>
            <a:ext cx="5642043" cy="4231532"/>
          </a:xfrm>
        </p:spPr>
      </p:pic>
      <p:sp>
        <p:nvSpPr>
          <p:cNvPr id="12" name="TextBox 11">
            <a:extLst>
              <a:ext uri="{FF2B5EF4-FFF2-40B4-BE49-F238E27FC236}">
                <a16:creationId xmlns:a16="http://schemas.microsoft.com/office/drawing/2014/main" id="{F392874C-07CC-59C2-80D5-B3887071F0C5}"/>
              </a:ext>
            </a:extLst>
          </p:cNvPr>
          <p:cNvSpPr txBox="1"/>
          <p:nvPr/>
        </p:nvSpPr>
        <p:spPr>
          <a:xfrm>
            <a:off x="4520985" y="5570527"/>
            <a:ext cx="5002394" cy="646331"/>
          </a:xfrm>
          <a:prstGeom prst="rect">
            <a:avLst/>
          </a:prstGeom>
          <a:noFill/>
        </p:spPr>
        <p:txBody>
          <a:bodyPr wrap="square">
            <a:spAutoFit/>
          </a:bodyPr>
          <a:lstStyle/>
          <a:p>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with other members of the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Njaluahun</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village VSLA</a:t>
            </a:r>
            <a:endParaRPr lang="en-GB"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673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3061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A0E581-1CFE-D940-FFE9-38EB0BE4AC76}"/>
              </a:ext>
            </a:extLst>
          </p:cNvPr>
          <p:cNvSpPr>
            <a:spLocks noGrp="1" noRot="1" noMove="1" noResize="1" noEditPoints="1" noAdjustHandles="1" noChangeArrowheads="1" noChangeShapeType="1"/>
          </p:cNvSpPr>
          <p:nvPr/>
        </p:nvSpPr>
        <p:spPr bwMode="auto">
          <a:xfrm>
            <a:off x="9331695" y="6671378"/>
            <a:ext cx="385148" cy="606245"/>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3152" tIns="36576" rIns="73152" bIns="36576"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1920">
              <a:solidFill>
                <a:srgbClr val="000000"/>
              </a:solidFill>
              <a:latin typeface="Arial" charset="0"/>
              <a:ea typeface="ヒラギノ角ゴ Pro W3" charset="0"/>
            </a:endParaRPr>
          </a:p>
        </p:txBody>
      </p:sp>
      <p:pic>
        <p:nvPicPr>
          <p:cNvPr id="4" name="Picture 3">
            <a:extLst>
              <a:ext uri="{FF2B5EF4-FFF2-40B4-BE49-F238E27FC236}">
                <a16:creationId xmlns:a16="http://schemas.microsoft.com/office/drawing/2014/main" id="{BB0D42C2-87C4-FAC4-9657-2274D63229B4}"/>
              </a:ext>
            </a:extLst>
          </p:cNvPr>
          <p:cNvPicPr>
            <a:picLocks noGrp="1" noRot="1" noChangeAspect="1" noMove="1" noResize="1" noEditPoints="1" noAdjustHandles="1" noChangeArrowheads="1" noChangeShapeType="1" noCrop="1"/>
          </p:cNvPicPr>
          <p:nvPr/>
        </p:nvPicPr>
        <p:blipFill>
          <a:blip r:embed="rId2"/>
          <a:stretch>
            <a:fillRect/>
          </a:stretch>
        </p:blipFill>
        <p:spPr>
          <a:xfrm>
            <a:off x="86276" y="2497"/>
            <a:ext cx="9667327" cy="4759424"/>
          </a:xfrm>
          <a:prstGeom prst="rect">
            <a:avLst/>
          </a:prstGeom>
        </p:spPr>
      </p:pic>
      <p:sp>
        <p:nvSpPr>
          <p:cNvPr id="6" name="Rectangle 5">
            <a:extLst>
              <a:ext uri="{FF2B5EF4-FFF2-40B4-BE49-F238E27FC236}">
                <a16:creationId xmlns:a16="http://schemas.microsoft.com/office/drawing/2014/main" id="{12AF24AF-1765-364C-4D22-B9996FE1CD3B}"/>
              </a:ext>
            </a:extLst>
          </p:cNvPr>
          <p:cNvSpPr>
            <a:spLocks noGrp="1" noRot="1" noMove="1" noResize="1" noEditPoints="1" noAdjustHandles="1" noChangeArrowheads="1" noChangeShapeType="1"/>
          </p:cNvSpPr>
          <p:nvPr/>
        </p:nvSpPr>
        <p:spPr bwMode="auto">
          <a:xfrm>
            <a:off x="959565" y="3139143"/>
            <a:ext cx="1785798" cy="921702"/>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3152" tIns="36576" rIns="73152" bIns="36576"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1920">
              <a:solidFill>
                <a:srgbClr val="000000"/>
              </a:solidFill>
              <a:latin typeface="Arial" charset="0"/>
              <a:ea typeface="ヒラギノ角ゴ Pro W3" charset="0"/>
            </a:endParaRPr>
          </a:p>
        </p:txBody>
      </p:sp>
      <p:sp>
        <p:nvSpPr>
          <p:cNvPr id="11" name="Rectangle 10">
            <a:extLst>
              <a:ext uri="{FF2B5EF4-FFF2-40B4-BE49-F238E27FC236}">
                <a16:creationId xmlns:a16="http://schemas.microsoft.com/office/drawing/2014/main" id="{0E1E3880-B5FE-89D8-792C-EC9258815884}"/>
              </a:ext>
            </a:extLst>
          </p:cNvPr>
          <p:cNvSpPr>
            <a:spLocks noGrp="1" noRot="1" noMove="1" noResize="1" noEditPoints="1" noAdjustHandles="1" noChangeArrowheads="1" noChangeShapeType="1"/>
          </p:cNvSpPr>
          <p:nvPr/>
        </p:nvSpPr>
        <p:spPr bwMode="auto">
          <a:xfrm>
            <a:off x="0" y="5558611"/>
            <a:ext cx="9753600" cy="842189"/>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3152" tIns="36576" rIns="73152" bIns="36576"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1920">
              <a:solidFill>
                <a:srgbClr val="000000"/>
              </a:solidFill>
              <a:latin typeface="Arial" charset="0"/>
              <a:ea typeface="ヒラギノ角ゴ Pro W3" charset="0"/>
            </a:endParaRPr>
          </a:p>
        </p:txBody>
      </p:sp>
      <p:pic>
        <p:nvPicPr>
          <p:cNvPr id="9" name="Picture 8" descr="A red flowers and leaves on a black background&#10;&#10;Description automatically generated">
            <a:extLst>
              <a:ext uri="{FF2B5EF4-FFF2-40B4-BE49-F238E27FC236}">
                <a16:creationId xmlns:a16="http://schemas.microsoft.com/office/drawing/2014/main" id="{118EDB62-E9B4-5900-8A2F-17A961116189}"/>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8256375" y="124408"/>
            <a:ext cx="1144636" cy="2285047"/>
          </a:xfrm>
          <a:prstGeom prst="rect">
            <a:avLst/>
          </a:prstGeom>
        </p:spPr>
      </p:pic>
      <p:sp>
        <p:nvSpPr>
          <p:cNvPr id="18" name="Rectangle 17">
            <a:extLst>
              <a:ext uri="{FF2B5EF4-FFF2-40B4-BE49-F238E27FC236}">
                <a16:creationId xmlns:a16="http://schemas.microsoft.com/office/drawing/2014/main" id="{711105F6-FD73-77F0-8A7F-55A5B7EA5195}"/>
              </a:ext>
            </a:extLst>
          </p:cNvPr>
          <p:cNvSpPr>
            <a:spLocks noGrp="1" noRot="1" noMove="1" noResize="1" noEditPoints="1" noAdjustHandles="1" noChangeArrowheads="1" noChangeShapeType="1"/>
          </p:cNvSpPr>
          <p:nvPr/>
        </p:nvSpPr>
        <p:spPr bwMode="auto">
          <a:xfrm>
            <a:off x="959565" y="2217441"/>
            <a:ext cx="1843405" cy="642202"/>
          </a:xfrm>
          <a:prstGeom prst="rect">
            <a:avLst/>
          </a:prstGeom>
          <a:solidFill>
            <a:srgbClr val="E30613"/>
          </a:solidFill>
          <a:ln w="9525" cap="flat" cmpd="sng" algn="ctr">
            <a:solidFill>
              <a:srgbClr val="E3061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6" name="TextBox 15">
            <a:extLst>
              <a:ext uri="{FF2B5EF4-FFF2-40B4-BE49-F238E27FC236}">
                <a16:creationId xmlns:a16="http://schemas.microsoft.com/office/drawing/2014/main" id="{EAEA15B2-E193-794C-5241-1CF271A06CCA}"/>
              </a:ext>
            </a:extLst>
          </p:cNvPr>
          <p:cNvSpPr txBox="1"/>
          <p:nvPr/>
        </p:nvSpPr>
        <p:spPr>
          <a:xfrm>
            <a:off x="352589" y="1432586"/>
            <a:ext cx="7307889" cy="2308324"/>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Village Savings and Loan Associations empower women like Maryama to take back control of their finances, their farms and their future.</a:t>
            </a:r>
          </a:p>
          <a:p>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VSLAs enable their members to offer and manage low-interest loans as a collective.</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group of houses in a village&#10;&#10;AI-generated content may be incorrect.">
            <a:extLst>
              <a:ext uri="{FF2B5EF4-FFF2-40B4-BE49-F238E27FC236}">
                <a16:creationId xmlns:a16="http://schemas.microsoft.com/office/drawing/2014/main" id="{328AD163-240B-01A9-9E5B-A8911A697273}"/>
              </a:ext>
            </a:extLst>
          </p:cNvPr>
          <p:cNvPicPr>
            <a:picLocks noChangeAspect="1"/>
          </p:cNvPicPr>
          <p:nvPr/>
        </p:nvPicPr>
        <p:blipFill>
          <a:blip r:embed="rId4">
            <a:extLst>
              <a:ext uri="{28A0092B-C50C-407E-A947-70E740481C1C}">
                <a14:useLocalDpi xmlns:a14="http://schemas.microsoft.com/office/drawing/2010/main" val="0"/>
              </a:ext>
            </a:extLst>
          </a:blip>
          <a:srcRect t="22283" b="30282"/>
          <a:stretch/>
        </p:blipFill>
        <p:spPr>
          <a:xfrm>
            <a:off x="0" y="4231532"/>
            <a:ext cx="9753600" cy="3083668"/>
          </a:xfrm>
          <a:prstGeom prst="rect">
            <a:avLst/>
          </a:prstGeom>
        </p:spPr>
      </p:pic>
      <p:sp>
        <p:nvSpPr>
          <p:cNvPr id="5" name="TextBox 4">
            <a:extLst>
              <a:ext uri="{FF2B5EF4-FFF2-40B4-BE49-F238E27FC236}">
                <a16:creationId xmlns:a16="http://schemas.microsoft.com/office/drawing/2014/main" id="{6999DB91-6B04-163F-DED2-6F0A357A928F}"/>
              </a:ext>
            </a:extLst>
          </p:cNvPr>
          <p:cNvSpPr txBox="1"/>
          <p:nvPr/>
        </p:nvSpPr>
        <p:spPr>
          <a:xfrm>
            <a:off x="5710136" y="3760899"/>
            <a:ext cx="4087185" cy="400110"/>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Njaluahun</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village, Sierra Leone</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242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5AAA74-395B-10AE-6E32-6BF565565052}"/>
              </a:ext>
            </a:extLst>
          </p:cNvPr>
          <p:cNvSpPr txBox="1">
            <a:spLocks noGrp="1" noRot="1" noMove="1" noResize="1" noEditPoints="1" noAdjustHandles="1" noChangeArrowheads="1" noChangeShapeType="1"/>
          </p:cNvSpPr>
          <p:nvPr/>
        </p:nvSpPr>
        <p:spPr>
          <a:xfrm>
            <a:off x="195543" y="1490855"/>
            <a:ext cx="5184574" cy="3785652"/>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GB"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VSLA] has been a support to me because I have been able to pay my kids’ [school] fees.</a:t>
            </a:r>
          </a:p>
          <a:p>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It’s a blessing for us</a:t>
            </a:r>
          </a:p>
          <a:p>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4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VSLA is an empowerment for us as women. It has helped to bring us together as community members …’</a:t>
            </a:r>
            <a:endParaRPr lang="en-US" sz="1920" dirty="0">
              <a:solidFill>
                <a:schemeClr val="bg1"/>
              </a:solidFill>
            </a:endParaRPr>
          </a:p>
        </p:txBody>
      </p:sp>
      <p:pic>
        <p:nvPicPr>
          <p:cNvPr id="9" name="Picture 8" descr="A orange plant with black background&#10;&#10;Description automatically generated">
            <a:extLst>
              <a:ext uri="{FF2B5EF4-FFF2-40B4-BE49-F238E27FC236}">
                <a16:creationId xmlns:a16="http://schemas.microsoft.com/office/drawing/2014/main" id="{8700DE53-DA2E-18BE-7CEB-C2209C6238DD}"/>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tretch>
            <a:fillRect/>
          </a:stretch>
        </p:blipFill>
        <p:spPr>
          <a:xfrm>
            <a:off x="2026809" y="6192284"/>
            <a:ext cx="1141435" cy="1244481"/>
          </a:xfrm>
          <a:prstGeom prst="rect">
            <a:avLst/>
          </a:prstGeom>
        </p:spPr>
      </p:pic>
      <p:pic>
        <p:nvPicPr>
          <p:cNvPr id="2" name="Picture 1" descr="A yellow plant with black background&#10;&#10;Description automatically generated">
            <a:extLst>
              <a:ext uri="{FF2B5EF4-FFF2-40B4-BE49-F238E27FC236}">
                <a16:creationId xmlns:a16="http://schemas.microsoft.com/office/drawing/2014/main" id="{2165FEE7-2047-F2F6-A2DC-636FF5E88F3E}"/>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3323004" y="5824347"/>
            <a:ext cx="1520543" cy="1657815"/>
          </a:xfrm>
          <a:prstGeom prst="rect">
            <a:avLst/>
          </a:prstGeom>
        </p:spPr>
      </p:pic>
      <p:sp>
        <p:nvSpPr>
          <p:cNvPr id="10" name="Rectangle 9">
            <a:extLst>
              <a:ext uri="{FF2B5EF4-FFF2-40B4-BE49-F238E27FC236}">
                <a16:creationId xmlns:a16="http://schemas.microsoft.com/office/drawing/2014/main" id="{14983B54-4933-8596-C124-B42A41F47E3A}"/>
              </a:ext>
            </a:extLst>
          </p:cNvPr>
          <p:cNvSpPr>
            <a:spLocks noGrp="1" noRot="1" noMove="1" noResize="1" noEditPoints="1" noAdjustHandles="1" noChangeArrowheads="1" noChangeShapeType="1"/>
          </p:cNvSpPr>
          <p:nvPr/>
        </p:nvSpPr>
        <p:spPr bwMode="auto">
          <a:xfrm>
            <a:off x="0" y="5888646"/>
            <a:ext cx="1337007" cy="1426557"/>
          </a:xfrm>
          <a:prstGeom prst="rect">
            <a:avLst/>
          </a:prstGeom>
          <a:solidFill>
            <a:srgbClr val="EA1017"/>
          </a:solidFill>
          <a:ln w="9525" cap="flat" cmpd="sng" algn="ctr">
            <a:solidFill>
              <a:srgbClr val="EA101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pic>
        <p:nvPicPr>
          <p:cNvPr id="5" name="Picture 4" descr="A yellow plant with black background&#10;&#10;Description automatically generated">
            <a:extLst>
              <a:ext uri="{FF2B5EF4-FFF2-40B4-BE49-F238E27FC236}">
                <a16:creationId xmlns:a16="http://schemas.microsoft.com/office/drawing/2014/main" id="{56EF602F-145F-EB0C-7827-CACC54F088D1}"/>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tretch>
            <a:fillRect/>
          </a:stretch>
        </p:blipFill>
        <p:spPr>
          <a:xfrm>
            <a:off x="497159" y="5804566"/>
            <a:ext cx="1520543" cy="1657815"/>
          </a:xfrm>
          <a:prstGeom prst="rect">
            <a:avLst/>
          </a:prstGeom>
        </p:spPr>
      </p:pic>
      <p:pic>
        <p:nvPicPr>
          <p:cNvPr id="6" name="Picture 5" descr="A person holding a bowl of food&#10;&#10;AI-generated content may be incorrect.">
            <a:extLst>
              <a:ext uri="{FF2B5EF4-FFF2-40B4-BE49-F238E27FC236}">
                <a16:creationId xmlns:a16="http://schemas.microsoft.com/office/drawing/2014/main" id="{279CFB73-E7C5-7E9D-183D-42E4175B75FF}"/>
              </a:ext>
            </a:extLst>
          </p:cNvPr>
          <p:cNvPicPr>
            <a:picLocks noChangeAspect="1"/>
          </p:cNvPicPr>
          <p:nvPr/>
        </p:nvPicPr>
        <p:blipFill>
          <a:blip r:embed="rId5" cstate="print">
            <a:extLst>
              <a:ext uri="{28A0092B-C50C-407E-A947-70E740481C1C}">
                <a14:useLocalDpi xmlns:a14="http://schemas.microsoft.com/office/drawing/2010/main" val="0"/>
              </a:ext>
            </a:extLst>
          </a:blip>
          <a:srcRect l="9471" r="33134"/>
          <a:stretch/>
        </p:blipFill>
        <p:spPr>
          <a:xfrm>
            <a:off x="5380117" y="1113554"/>
            <a:ext cx="4373483" cy="5078730"/>
          </a:xfrm>
          <a:prstGeom prst="rect">
            <a:avLst/>
          </a:prstGeom>
        </p:spPr>
      </p:pic>
      <p:sp>
        <p:nvSpPr>
          <p:cNvPr id="8" name="TextBox 7">
            <a:extLst>
              <a:ext uri="{FF2B5EF4-FFF2-40B4-BE49-F238E27FC236}">
                <a16:creationId xmlns:a16="http://schemas.microsoft.com/office/drawing/2014/main" id="{987BE5E0-1D6A-B166-9681-E8FFD7118932}"/>
              </a:ext>
            </a:extLst>
          </p:cNvPr>
          <p:cNvSpPr txBox="1"/>
          <p:nvPr/>
        </p:nvSpPr>
        <p:spPr>
          <a:xfrm>
            <a:off x="5380117" y="6318007"/>
            <a:ext cx="423081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Maryama with her groundnut harvest</a:t>
            </a:r>
            <a:endParaRPr lang="en-GB"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63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20CB4F-5F4D-53D1-B2C9-ECF4CE45F846}"/>
              </a:ext>
            </a:extLst>
          </p:cNvPr>
          <p:cNvSpPr>
            <a:spLocks noGrp="1" noRot="1" noMove="1" noResize="1" noEditPoints="1" noAdjustHandles="1" noChangeArrowheads="1" noChangeShapeType="1"/>
          </p:cNvSpPr>
          <p:nvPr/>
        </p:nvSpPr>
        <p:spPr bwMode="auto">
          <a:xfrm>
            <a:off x="0" y="5888646"/>
            <a:ext cx="1337007" cy="1426557"/>
          </a:xfrm>
          <a:prstGeom prst="rect">
            <a:avLst/>
          </a:prstGeom>
          <a:solidFill>
            <a:srgbClr val="EA1017"/>
          </a:solidFill>
          <a:ln w="9525" cap="flat" cmpd="sng" algn="ctr">
            <a:solidFill>
              <a:srgbClr val="EA1017"/>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536" tIns="48768" rIns="97536" bIns="48768" numCol="1" rtlCol="0" anchor="t" anchorCtr="0" compatLnSpc="1">
            <a:prstTxWarp prst="textNoShape">
              <a:avLst/>
            </a:prstTxWarp>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pPr eaLnBrk="1" hangingPunct="1"/>
            <a:endParaRPr lang="en-GB" sz="2731">
              <a:solidFill>
                <a:srgbClr val="000000"/>
              </a:solidFill>
              <a:latin typeface="Arial" charset="0"/>
              <a:ea typeface="ヒラギノ角ゴ Pro W3" charset="0"/>
            </a:endParaRPr>
          </a:p>
        </p:txBody>
      </p:sp>
      <p:sp>
        <p:nvSpPr>
          <p:cNvPr id="10" name="TextBox 9">
            <a:extLst>
              <a:ext uri="{FF2B5EF4-FFF2-40B4-BE49-F238E27FC236}">
                <a16:creationId xmlns:a16="http://schemas.microsoft.com/office/drawing/2014/main" id="{D05AAA74-395B-10AE-6E32-6BF565565052}"/>
              </a:ext>
            </a:extLst>
          </p:cNvPr>
          <p:cNvSpPr txBox="1"/>
          <p:nvPr/>
        </p:nvSpPr>
        <p:spPr>
          <a:xfrm>
            <a:off x="541213" y="442274"/>
            <a:ext cx="8922668" cy="2308324"/>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Maryama and her community still face challenges as the impact of the climate crisis grows.</a:t>
            </a:r>
          </a:p>
          <a:p>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But by working with </a:t>
            </a:r>
            <a:r>
              <a:rPr lang="en-GB" sz="2400" b="0" i="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WoNES</a:t>
            </a:r>
            <a:r>
              <a:rPr lang="en-GB"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developing the VSLA, Maryama and her neighbours now have more options for the future.</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group of people posing for a photo&#10;&#10;AI-generated content may be incorrect.">
            <a:extLst>
              <a:ext uri="{FF2B5EF4-FFF2-40B4-BE49-F238E27FC236}">
                <a16:creationId xmlns:a16="http://schemas.microsoft.com/office/drawing/2014/main" id="{29935ED5-5A8F-244A-7C14-086583067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03" y="2923403"/>
            <a:ext cx="6096554" cy="4063353"/>
          </a:xfrm>
          <a:prstGeom prst="rect">
            <a:avLst/>
          </a:prstGeom>
        </p:spPr>
      </p:pic>
      <p:pic>
        <p:nvPicPr>
          <p:cNvPr id="11" name="Picture 10" descr="A sunflower with white and orange petals&#10;&#10;Description automatically generated">
            <a:extLst>
              <a:ext uri="{FF2B5EF4-FFF2-40B4-BE49-F238E27FC236}">
                <a16:creationId xmlns:a16="http://schemas.microsoft.com/office/drawing/2014/main" id="{2BC33FCB-6C39-2E14-105F-BB407522CA8D}"/>
              </a:ext>
            </a:extLst>
          </p:cNvPr>
          <p:cNvPicPr/>
          <p:nvPr/>
        </p:nvPicPr>
        <p:blipFill>
          <a:blip r:embed="rId4" cstate="hqprint">
            <a:extLst>
              <a:ext uri="{28A0092B-C50C-407E-A947-70E740481C1C}">
                <a14:useLocalDpi xmlns:a14="http://schemas.microsoft.com/office/drawing/2010/main"/>
              </a:ext>
            </a:extLst>
          </a:blip>
          <a:stretch>
            <a:fillRect/>
          </a:stretch>
        </p:blipFill>
        <p:spPr>
          <a:xfrm>
            <a:off x="7157833" y="2592000"/>
            <a:ext cx="2054554" cy="2131200"/>
          </a:xfrm>
          <a:prstGeom prst="rect">
            <a:avLst/>
          </a:prstGeom>
        </p:spPr>
      </p:pic>
      <p:sp>
        <p:nvSpPr>
          <p:cNvPr id="5" name="TextBox 4">
            <a:extLst>
              <a:ext uri="{FF2B5EF4-FFF2-40B4-BE49-F238E27FC236}">
                <a16:creationId xmlns:a16="http://schemas.microsoft.com/office/drawing/2014/main" id="{389C1223-DFB0-3AF5-7AFF-A7A5C38C6781}"/>
              </a:ext>
            </a:extLst>
          </p:cNvPr>
          <p:cNvSpPr txBox="1"/>
          <p:nvPr/>
        </p:nvSpPr>
        <p:spPr>
          <a:xfrm>
            <a:off x="6884751" y="4896005"/>
            <a:ext cx="2327636" cy="923330"/>
          </a:xfrm>
          <a:prstGeom prst="rect">
            <a:avLst/>
          </a:prstGeom>
          <a:noFill/>
        </p:spPr>
        <p:txBody>
          <a:bodyPr wrap="square">
            <a:spAutoFit/>
          </a:bodyPr>
          <a:lstStyle/>
          <a:p>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Members of the </a:t>
            </a:r>
            <a:r>
              <a:rPr lang="en-US"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Njaluajun</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 village VSLA</a:t>
            </a:r>
            <a:endParaRPr lang="en-GB"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521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30613"/>
        </a:solidFill>
        <a:effectLst/>
      </p:bgPr>
    </p:bg>
    <p:spTree>
      <p:nvGrpSpPr>
        <p:cNvPr id="1" name=""/>
        <p:cNvGrpSpPr/>
        <p:nvPr/>
      </p:nvGrpSpPr>
      <p:grpSpPr>
        <a:xfrm>
          <a:off x="0" y="0"/>
          <a:ext cx="0" cy="0"/>
          <a:chOff x="0" y="0"/>
          <a:chExt cx="0" cy="0"/>
        </a:xfrm>
      </p:grpSpPr>
      <p:pic>
        <p:nvPicPr>
          <p:cNvPr id="6" name="Picture 5" descr="A sign on a fence&#10;&#10;AI-generated content may be incorrect.">
            <a:extLst>
              <a:ext uri="{FF2B5EF4-FFF2-40B4-BE49-F238E27FC236}">
                <a16:creationId xmlns:a16="http://schemas.microsoft.com/office/drawing/2014/main" id="{FCA8C9FE-F600-9960-6EEF-732DC463C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117" y="0"/>
            <a:ext cx="7620000" cy="5078730"/>
          </a:xfrm>
          <a:prstGeom prst="rect">
            <a:avLst/>
          </a:prstGeom>
        </p:spPr>
      </p:pic>
      <p:sp>
        <p:nvSpPr>
          <p:cNvPr id="8" name="TextBox 7">
            <a:extLst>
              <a:ext uri="{FF2B5EF4-FFF2-40B4-BE49-F238E27FC236}">
                <a16:creationId xmlns:a16="http://schemas.microsoft.com/office/drawing/2014/main" id="{7651B33F-9E83-D0AC-BDFC-F39614C1B8E7}"/>
              </a:ext>
            </a:extLst>
          </p:cNvPr>
          <p:cNvSpPr txBox="1"/>
          <p:nvPr/>
        </p:nvSpPr>
        <p:spPr>
          <a:xfrm>
            <a:off x="1058686" y="5765438"/>
            <a:ext cx="7319371" cy="830997"/>
          </a:xfrm>
          <a:prstGeom prst="rect">
            <a:avLst/>
          </a:prstGeom>
          <a:noFill/>
        </p:spPr>
        <p:txBody>
          <a:bodyPr wrap="square">
            <a:spAutoFit/>
          </a:bodyPr>
          <a:lstStyle>
            <a:defPPr>
              <a:defRPr lang="en-US"/>
            </a:defPPr>
            <a:lvl1pPr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1pPr>
            <a:lvl2pPr marL="487650"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2pPr>
            <a:lvl3pPr marL="97529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3pPr>
            <a:lvl4pPr marL="1462949"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4pPr>
            <a:lvl5pPr marL="1950598" algn="l" rtl="0" eaLnBrk="0" fontAlgn="base" hangingPunct="0">
              <a:spcBef>
                <a:spcPct val="0"/>
              </a:spcBef>
              <a:spcAft>
                <a:spcPct val="0"/>
              </a:spcAft>
              <a:defRPr sz="2560" kern="1200">
                <a:solidFill>
                  <a:schemeClr val="tx1"/>
                </a:solidFill>
                <a:latin typeface="Arial" panose="020B0604020202020204" pitchFamily="34" charset="0"/>
                <a:ea typeface="ヒラギノ角ゴ Pro W3" panose="020B0300000000000000" pitchFamily="34" charset="-128"/>
                <a:cs typeface="+mn-cs"/>
              </a:defRPr>
            </a:lvl5pPr>
            <a:lvl6pPr marL="2438248"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6pPr>
            <a:lvl7pPr marL="292589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7pPr>
            <a:lvl8pPr marL="3413547"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8pPr>
            <a:lvl9pPr marL="3901196" algn="l" defTabSz="975299" rtl="0" eaLnBrk="1" latinLnBrk="0" hangingPunct="1">
              <a:defRPr sz="2560" kern="1200">
                <a:solidFill>
                  <a:schemeClr val="tx1"/>
                </a:solidFill>
                <a:latin typeface="Arial" panose="020B0604020202020204" pitchFamily="34" charset="0"/>
                <a:ea typeface="ヒラギノ角ゴ Pro W3" panose="020B0300000000000000" pitchFamily="34" charset="-128"/>
                <a:cs typeface="+mn-cs"/>
              </a:defRPr>
            </a:lvl9p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fundraising, support and prayers can help make Maryama’s hope a reality.</a:t>
            </a:r>
          </a:p>
        </p:txBody>
      </p:sp>
      <p:sp>
        <p:nvSpPr>
          <p:cNvPr id="10" name="TextBox 9">
            <a:extLst>
              <a:ext uri="{FF2B5EF4-FFF2-40B4-BE49-F238E27FC236}">
                <a16:creationId xmlns:a16="http://schemas.microsoft.com/office/drawing/2014/main" id="{92773513-12AA-28F5-A80F-4E8BE71D5EE7}"/>
              </a:ext>
            </a:extLst>
          </p:cNvPr>
          <p:cNvSpPr txBox="1"/>
          <p:nvPr/>
        </p:nvSpPr>
        <p:spPr>
          <a:xfrm>
            <a:off x="1165117" y="5153394"/>
            <a:ext cx="7970084" cy="369332"/>
          </a:xfrm>
          <a:prstGeom prst="rect">
            <a:avLst/>
          </a:prstGeom>
          <a:noFill/>
        </p:spPr>
        <p:txBody>
          <a:bodyPr wrap="square">
            <a:spAutoFit/>
          </a:bodyPr>
          <a:lstStyle/>
          <a:p>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A wall mural at Christian Aid’s office in Sierra Leone</a:t>
            </a:r>
            <a:endParaRPr lang="en-GB"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red flowers and leaves on a black background&#10;&#10;Description automatically generated">
            <a:extLst>
              <a:ext uri="{FF2B5EF4-FFF2-40B4-BE49-F238E27FC236}">
                <a16:creationId xmlns:a16="http://schemas.microsoft.com/office/drawing/2014/main" id="{A63391EC-D59F-0BD8-EFDE-5884DB82941B}"/>
              </a:ext>
            </a:extLst>
          </p:cNvPr>
          <p:cNvPicPr/>
          <p:nvPr/>
        </p:nvPicPr>
        <p:blipFill>
          <a:blip r:embed="rId3" cstate="hqprint">
            <a:lum bright="70000" contrast="-70000"/>
            <a:extLst>
              <a:ext uri="{BEBA8EAE-BF5A-486C-A8C5-ECC9F3942E4B}">
                <a14:imgProps xmlns:a14="http://schemas.microsoft.com/office/drawing/2010/main">
                  <a14:imgLayer r:embed="rId4">
                    <a14:imgEffect>
                      <a14:colorTemperature colorTemp="6399"/>
                    </a14:imgEffect>
                    <a14:imgEffect>
                      <a14:saturation sat="0"/>
                    </a14:imgEffect>
                  </a14:imgLayer>
                </a14:imgProps>
              </a:ext>
              <a:ext uri="{28A0092B-C50C-407E-A947-70E740481C1C}">
                <a14:useLocalDpi xmlns:a14="http://schemas.microsoft.com/office/drawing/2010/main"/>
              </a:ext>
            </a:extLst>
          </a:blip>
          <a:stretch>
            <a:fillRect/>
          </a:stretch>
        </p:blipFill>
        <p:spPr>
          <a:xfrm>
            <a:off x="8378057" y="5153394"/>
            <a:ext cx="1144636" cy="2285047"/>
          </a:xfrm>
          <a:prstGeom prst="rect">
            <a:avLst/>
          </a:prstGeom>
        </p:spPr>
      </p:pic>
    </p:spTree>
    <p:extLst>
      <p:ext uri="{BB962C8B-B14F-4D97-AF65-F5344CB8AC3E}">
        <p14:creationId xmlns:p14="http://schemas.microsoft.com/office/powerpoint/2010/main" val="19925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2545549" y="3278012"/>
            <a:ext cx="7311135" cy="4182578"/>
          </a:xfrm>
          <a:custGeom>
            <a:avLst/>
            <a:gdLst/>
            <a:ahLst/>
            <a:cxnLst/>
            <a:rect l="l" t="t" r="r" b="b"/>
            <a:pathLst>
              <a:path w="7311135" h="4182578">
                <a:moveTo>
                  <a:pt x="0" y="0"/>
                </a:moveTo>
                <a:lnTo>
                  <a:pt x="7311135" y="0"/>
                </a:lnTo>
                <a:lnTo>
                  <a:pt x="7311135" y="4182578"/>
                </a:lnTo>
                <a:lnTo>
                  <a:pt x="0" y="418257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12766" y="381345"/>
            <a:ext cx="4297116" cy="551305"/>
          </a:xfrm>
          <a:prstGeom prst="rect">
            <a:avLst/>
          </a:prstGeom>
        </p:spPr>
        <p:txBody>
          <a:bodyPr lIns="0" tIns="0" rIns="0" bIns="0" rtlCol="0" anchor="t">
            <a:spAutoFit/>
          </a:bodyPr>
          <a:lstStyle/>
          <a:p>
            <a:pPr>
              <a:lnSpc>
                <a:spcPts val="4603"/>
              </a:lnSpc>
            </a:pPr>
            <a:r>
              <a:rPr lang="en-US" sz="3288" b="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Opening Responses</a:t>
            </a:r>
          </a:p>
        </p:txBody>
      </p:sp>
      <p:sp>
        <p:nvSpPr>
          <p:cNvPr id="4" name="TextBox 4"/>
          <p:cNvSpPr txBox="1"/>
          <p:nvPr/>
        </p:nvSpPr>
        <p:spPr>
          <a:xfrm>
            <a:off x="667765" y="1169168"/>
            <a:ext cx="5792735" cy="3156531"/>
          </a:xfrm>
          <a:prstGeom prst="rect">
            <a:avLst/>
          </a:prstGeom>
        </p:spPr>
        <p:txBody>
          <a:bodyPr lIns="0" tIns="0" rIns="0" bIns="0" rtlCol="0" anchor="t">
            <a:spAutoFit/>
          </a:bodyPr>
          <a:lstStyle/>
          <a:p>
            <a:pPr algn="l">
              <a:lnSpc>
                <a:spcPts val="2907"/>
              </a:lnSpc>
              <a:spcBef>
                <a:spcPct val="0"/>
              </a:spcBef>
            </a:pPr>
            <a:r>
              <a:rPr lang="en-US" sz="2077">
                <a:solidFill>
                  <a:srgbClr val="000000"/>
                </a:solidFill>
                <a:latin typeface="Open Sans"/>
                <a:ea typeface="Open Sans"/>
                <a:cs typeface="Open Sans"/>
                <a:sym typeface="Open Sans"/>
              </a:rPr>
              <a:t>Sow for yourselves righteousness.</a:t>
            </a:r>
          </a:p>
          <a:p>
            <a:pPr algn="l">
              <a:lnSpc>
                <a:spcPts val="2907"/>
              </a:lnSpc>
              <a:spcBef>
                <a:spcPct val="0"/>
              </a:spcBef>
            </a:pPr>
            <a:r>
              <a:rPr lang="en-US" sz="2077">
                <a:solidFill>
                  <a:srgbClr val="000000"/>
                </a:solidFill>
                <a:latin typeface="Open Sans Bold"/>
                <a:ea typeface="Open Sans Bold"/>
                <a:cs typeface="Open Sans Bold"/>
                <a:sym typeface="Open Sans Bold"/>
              </a:rPr>
              <a:t>For it is time to seek the Lord.</a:t>
            </a:r>
          </a:p>
          <a:p>
            <a:pPr algn="l">
              <a:lnSpc>
                <a:spcPts val="2907"/>
              </a:lnSpc>
              <a:spcBef>
                <a:spcPct val="0"/>
              </a:spcBef>
            </a:pPr>
            <a:r>
              <a:rPr lang="en-US" sz="2077">
                <a:solidFill>
                  <a:srgbClr val="000000"/>
                </a:solidFill>
                <a:latin typeface="Open Sans"/>
                <a:ea typeface="Open Sans"/>
                <a:cs typeface="Open Sans"/>
                <a:sym typeface="Open Sans"/>
              </a:rPr>
              <a:t>Break up your fallow ground.</a:t>
            </a:r>
          </a:p>
          <a:p>
            <a:pPr algn="l">
              <a:lnSpc>
                <a:spcPts val="2907"/>
              </a:lnSpc>
              <a:spcBef>
                <a:spcPct val="0"/>
              </a:spcBef>
            </a:pPr>
            <a:r>
              <a:rPr lang="en-US" sz="2077">
                <a:solidFill>
                  <a:srgbClr val="000000"/>
                </a:solidFill>
                <a:latin typeface="Open Sans Bold"/>
                <a:ea typeface="Open Sans Bold"/>
                <a:cs typeface="Open Sans Bold"/>
                <a:sym typeface="Open Sans Bold"/>
              </a:rPr>
              <a:t>For it is time to seek the Lord.</a:t>
            </a:r>
          </a:p>
          <a:p>
            <a:pPr algn="l">
              <a:lnSpc>
                <a:spcPts val="2907"/>
              </a:lnSpc>
              <a:spcBef>
                <a:spcPct val="0"/>
              </a:spcBef>
            </a:pPr>
            <a:r>
              <a:rPr lang="en-US" sz="2077">
                <a:solidFill>
                  <a:srgbClr val="000000"/>
                </a:solidFill>
                <a:latin typeface="Open Sans"/>
                <a:ea typeface="Open Sans"/>
                <a:cs typeface="Open Sans"/>
                <a:sym typeface="Open Sans"/>
              </a:rPr>
              <a:t>Bring the first fruits of all your produce.</a:t>
            </a:r>
          </a:p>
          <a:p>
            <a:pPr algn="l">
              <a:lnSpc>
                <a:spcPts val="2907"/>
              </a:lnSpc>
              <a:spcBef>
                <a:spcPct val="0"/>
              </a:spcBef>
            </a:pPr>
            <a:r>
              <a:rPr lang="en-US" sz="2077">
                <a:solidFill>
                  <a:srgbClr val="000000"/>
                </a:solidFill>
                <a:latin typeface="Open Sans Bold"/>
                <a:ea typeface="Open Sans Bold"/>
                <a:cs typeface="Open Sans Bold"/>
                <a:sym typeface="Open Sans Bold"/>
              </a:rPr>
              <a:t>For it is time to seek the Lord.</a:t>
            </a:r>
          </a:p>
          <a:p>
            <a:pPr algn="l">
              <a:lnSpc>
                <a:spcPts val="2907"/>
              </a:lnSpc>
              <a:spcBef>
                <a:spcPct val="0"/>
              </a:spcBef>
            </a:pPr>
            <a:r>
              <a:rPr lang="en-US" sz="2077">
                <a:solidFill>
                  <a:srgbClr val="000000"/>
                </a:solidFill>
                <a:latin typeface="Open Sans"/>
                <a:ea typeface="Open Sans"/>
                <a:cs typeface="Open Sans"/>
                <a:sym typeface="Open Sans"/>
              </a:rPr>
              <a:t>Reap steadfast love.</a:t>
            </a:r>
          </a:p>
          <a:p>
            <a:pPr algn="l">
              <a:lnSpc>
                <a:spcPts val="2907"/>
              </a:lnSpc>
              <a:spcBef>
                <a:spcPct val="0"/>
              </a:spcBef>
            </a:pPr>
            <a:r>
              <a:rPr lang="en-US" sz="2077">
                <a:solidFill>
                  <a:srgbClr val="000000"/>
                </a:solidFill>
                <a:latin typeface="Open Sans Bold"/>
                <a:ea typeface="Open Sans Bold"/>
                <a:cs typeface="Open Sans Bold"/>
                <a:sym typeface="Open Sans Bold"/>
              </a:rPr>
              <a:t>For it is time to seek the Lord.</a:t>
            </a:r>
          </a:p>
          <a:p>
            <a:pPr algn="l">
              <a:lnSpc>
                <a:spcPts val="2180"/>
              </a:lnSpc>
              <a:spcBef>
                <a:spcPct val="0"/>
              </a:spcBef>
            </a:pPr>
            <a:r>
              <a:rPr lang="en-US" sz="1557">
                <a:solidFill>
                  <a:srgbClr val="000000"/>
                </a:solidFill>
                <a:latin typeface="Open Sans"/>
                <a:ea typeface="Open Sans"/>
                <a:cs typeface="Open Sans"/>
                <a:sym typeface="Open Sans"/>
              </a:rPr>
              <a:t>(Hosea 10.12 and Proverbs 3.9)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4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5483275" y="731520"/>
            <a:ext cx="4066296" cy="5361295"/>
          </a:xfrm>
          <a:custGeom>
            <a:avLst/>
            <a:gdLst/>
            <a:ahLst/>
            <a:cxnLst/>
            <a:rect l="l" t="t" r="r" b="b"/>
            <a:pathLst>
              <a:path w="4066296" h="5361295">
                <a:moveTo>
                  <a:pt x="0" y="0"/>
                </a:moveTo>
                <a:lnTo>
                  <a:pt x="4066297" y="0"/>
                </a:lnTo>
                <a:lnTo>
                  <a:pt x="4066297" y="5361295"/>
                </a:lnTo>
                <a:lnTo>
                  <a:pt x="0" y="5361295"/>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31520" y="1193338"/>
            <a:ext cx="5802927" cy="3603445"/>
          </a:xfrm>
          <a:prstGeom prst="rect">
            <a:avLst/>
          </a:prstGeom>
        </p:spPr>
        <p:txBody>
          <a:bodyPr lIns="0" tIns="0" rIns="0" bIns="0" rtlCol="0" anchor="t">
            <a:spAutoFit/>
          </a:bodyPr>
          <a:lstStyle/>
          <a:p>
            <a:pPr algn="l">
              <a:lnSpc>
                <a:spcPts val="2911"/>
              </a:lnSpc>
            </a:pPr>
            <a:r>
              <a:rPr lang="en-US" sz="2079">
                <a:solidFill>
                  <a:srgbClr val="000000"/>
                </a:solidFill>
                <a:latin typeface="Open Sans"/>
                <a:ea typeface="Open Sans"/>
                <a:cs typeface="Open Sans"/>
                <a:sym typeface="Open Sans"/>
              </a:rPr>
              <a:t>Let us pray to the Lord, confessing our fears and failings.</a:t>
            </a:r>
          </a:p>
          <a:p>
            <a:pPr algn="l">
              <a:lnSpc>
                <a:spcPts val="2911"/>
              </a:lnSpc>
            </a:pPr>
            <a:endParaRPr lang="en-US" sz="2079">
              <a:solidFill>
                <a:srgbClr val="000000"/>
              </a:solidFill>
              <a:latin typeface="Open Sans"/>
              <a:ea typeface="Open Sans"/>
              <a:cs typeface="Open Sans"/>
              <a:sym typeface="Open Sans"/>
            </a:endParaRPr>
          </a:p>
          <a:p>
            <a:pPr algn="l">
              <a:lnSpc>
                <a:spcPts val="2911"/>
              </a:lnSpc>
            </a:pPr>
            <a:r>
              <a:rPr lang="en-US" sz="2079">
                <a:solidFill>
                  <a:srgbClr val="000000"/>
                </a:solidFill>
                <a:latin typeface="Open Sans"/>
                <a:ea typeface="Open Sans"/>
                <a:cs typeface="Open Sans"/>
                <a:sym typeface="Open Sans"/>
              </a:rPr>
              <a:t>The wild beasts wait with you in the desert.</a:t>
            </a:r>
          </a:p>
          <a:p>
            <a:pPr algn="l">
              <a:lnSpc>
                <a:spcPts val="2911"/>
              </a:lnSpc>
            </a:pPr>
            <a:r>
              <a:rPr lang="en-US" sz="2079">
                <a:solidFill>
                  <a:srgbClr val="000000"/>
                </a:solidFill>
                <a:latin typeface="Open Sans"/>
                <a:ea typeface="Open Sans"/>
                <a:cs typeface="Open Sans"/>
                <a:sym typeface="Open Sans"/>
              </a:rPr>
              <a:t>The trees clap their hands in praise of you.</a:t>
            </a:r>
          </a:p>
          <a:p>
            <a:pPr algn="l">
              <a:lnSpc>
                <a:spcPts val="2911"/>
              </a:lnSpc>
            </a:pPr>
            <a:r>
              <a:rPr lang="en-US" sz="2079">
                <a:solidFill>
                  <a:srgbClr val="000000"/>
                </a:solidFill>
                <a:latin typeface="Open Sans"/>
                <a:ea typeface="Open Sans"/>
                <a:cs typeface="Open Sans"/>
                <a:sym typeface="Open Sans"/>
              </a:rPr>
              <a:t>The creatures of the sea fulfil your word.</a:t>
            </a:r>
          </a:p>
          <a:p>
            <a:pPr algn="l">
              <a:lnSpc>
                <a:spcPts val="2911"/>
              </a:lnSpc>
            </a:pPr>
            <a:r>
              <a:rPr lang="en-US" sz="2079">
                <a:solidFill>
                  <a:srgbClr val="000000"/>
                </a:solidFill>
                <a:latin typeface="Open Sans Italics"/>
                <a:ea typeface="Open Sans Italics"/>
                <a:cs typeface="Open Sans Italics"/>
                <a:sym typeface="Open Sans Italics"/>
              </a:rPr>
              <a:t>But we turn away from you.</a:t>
            </a:r>
          </a:p>
          <a:p>
            <a:pPr algn="l">
              <a:lnSpc>
                <a:spcPts val="2911"/>
              </a:lnSpc>
            </a:pPr>
            <a:r>
              <a:rPr lang="en-US" sz="2079">
                <a:solidFill>
                  <a:srgbClr val="000000"/>
                </a:solidFill>
                <a:latin typeface="Open Sans Bold"/>
                <a:ea typeface="Open Sans Bold"/>
                <a:cs typeface="Open Sans Bold"/>
                <a:sym typeface="Open Sans Bold"/>
              </a:rPr>
              <a:t>Gracious Lord, have mercy on us.</a:t>
            </a:r>
          </a:p>
          <a:p>
            <a:pPr algn="l">
              <a:lnSpc>
                <a:spcPts val="2911"/>
              </a:lnSpc>
            </a:pPr>
            <a:endParaRPr lang="en-US" sz="2079">
              <a:solidFill>
                <a:srgbClr val="000000"/>
              </a:solidFill>
              <a:latin typeface="Open Sans Bold"/>
              <a:ea typeface="Open Sans Bold"/>
              <a:cs typeface="Open Sans Bold"/>
              <a:sym typeface="Open Sans Bold"/>
            </a:endParaRPr>
          </a:p>
          <a:p>
            <a:pPr algn="l">
              <a:lnSpc>
                <a:spcPts val="2911"/>
              </a:lnSpc>
              <a:spcBef>
                <a:spcPct val="0"/>
              </a:spcBef>
            </a:pPr>
            <a:endParaRPr lang="en-US" sz="2079">
              <a:solidFill>
                <a:srgbClr val="000000"/>
              </a:solidFill>
              <a:latin typeface="Open Sans Bold"/>
              <a:ea typeface="Open Sans Bold"/>
              <a:cs typeface="Open Sans Bold"/>
              <a:sym typeface="Open Sans Bold"/>
            </a:endParaRPr>
          </a:p>
        </p:txBody>
      </p:sp>
      <p:sp>
        <p:nvSpPr>
          <p:cNvPr id="4" name="TextBox 4"/>
          <p:cNvSpPr txBox="1"/>
          <p:nvPr/>
        </p:nvSpPr>
        <p:spPr>
          <a:xfrm>
            <a:off x="731520" y="299820"/>
            <a:ext cx="7506199" cy="551369"/>
          </a:xfrm>
          <a:prstGeom prst="rect">
            <a:avLst/>
          </a:prstGeom>
        </p:spPr>
        <p:txBody>
          <a:bodyPr lIns="0" tIns="0" rIns="0" bIns="0" rtlCol="0" anchor="t">
            <a:spAutoFit/>
          </a:bodyPr>
          <a:lstStyle/>
          <a:p>
            <a:pPr algn="l">
              <a:lnSpc>
                <a:spcPts val="4606"/>
              </a:lnSpc>
            </a:pPr>
            <a:r>
              <a:rPr lang="en-US" sz="3290" b="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Prayer of Penitence &amp; Lament</a:t>
            </a:r>
          </a:p>
        </p:txBody>
      </p:sp>
      <p:sp>
        <p:nvSpPr>
          <p:cNvPr id="5" name="TextBox 5"/>
          <p:cNvSpPr txBox="1"/>
          <p:nvPr/>
        </p:nvSpPr>
        <p:spPr>
          <a:xfrm>
            <a:off x="731520" y="4319525"/>
            <a:ext cx="5557190" cy="2156174"/>
          </a:xfrm>
          <a:prstGeom prst="rect">
            <a:avLst/>
          </a:prstGeom>
        </p:spPr>
        <p:txBody>
          <a:bodyPr lIns="0" tIns="0" rIns="0" bIns="0" rtlCol="0" anchor="t">
            <a:spAutoFit/>
          </a:bodyPr>
          <a:lstStyle/>
          <a:p>
            <a:pPr algn="l">
              <a:lnSpc>
                <a:spcPts val="2911"/>
              </a:lnSpc>
              <a:spcBef>
                <a:spcPct val="0"/>
              </a:spcBef>
            </a:pPr>
            <a:r>
              <a:rPr lang="en-US" sz="2079">
                <a:solidFill>
                  <a:srgbClr val="000000"/>
                </a:solidFill>
                <a:latin typeface="Open Sans"/>
                <a:ea typeface="Open Sans"/>
                <a:cs typeface="Open Sans"/>
                <a:sym typeface="Open Sans"/>
              </a:rPr>
              <a:t>The earth is yours and all that is in it.</a:t>
            </a:r>
          </a:p>
          <a:p>
            <a:pPr algn="l">
              <a:lnSpc>
                <a:spcPts val="2911"/>
              </a:lnSpc>
              <a:spcBef>
                <a:spcPct val="0"/>
              </a:spcBef>
            </a:pPr>
            <a:r>
              <a:rPr lang="en-US" sz="2079">
                <a:solidFill>
                  <a:srgbClr val="000000"/>
                </a:solidFill>
                <a:latin typeface="Open Sans"/>
                <a:ea typeface="Open Sans"/>
                <a:cs typeface="Open Sans"/>
                <a:sym typeface="Open Sans"/>
              </a:rPr>
              <a:t>You declared it good.</a:t>
            </a:r>
          </a:p>
          <a:p>
            <a:pPr algn="l">
              <a:lnSpc>
                <a:spcPts val="2911"/>
              </a:lnSpc>
              <a:spcBef>
                <a:spcPct val="0"/>
              </a:spcBef>
            </a:pPr>
            <a:r>
              <a:rPr lang="en-US" sz="2079">
                <a:solidFill>
                  <a:srgbClr val="000000"/>
                </a:solidFill>
                <a:latin typeface="Open Sans"/>
                <a:ea typeface="Open Sans"/>
                <a:cs typeface="Open Sans"/>
                <a:sym typeface="Open Sans"/>
              </a:rPr>
              <a:t>In your hand is the life of every living thing.</a:t>
            </a:r>
          </a:p>
          <a:p>
            <a:pPr algn="l">
              <a:lnSpc>
                <a:spcPts val="2911"/>
              </a:lnSpc>
              <a:spcBef>
                <a:spcPct val="0"/>
              </a:spcBef>
            </a:pPr>
            <a:r>
              <a:rPr lang="en-US" sz="2079">
                <a:solidFill>
                  <a:srgbClr val="000000"/>
                </a:solidFill>
                <a:latin typeface="Open Sans Italics"/>
                <a:ea typeface="Open Sans Italics"/>
                <a:cs typeface="Open Sans Italics"/>
                <a:sym typeface="Open Sans Italics"/>
              </a:rPr>
              <a:t>But we treat the earth as our own possession.</a:t>
            </a:r>
          </a:p>
          <a:p>
            <a:pPr algn="l">
              <a:lnSpc>
                <a:spcPts val="2911"/>
              </a:lnSpc>
              <a:spcBef>
                <a:spcPct val="0"/>
              </a:spcBef>
            </a:pPr>
            <a:r>
              <a:rPr lang="en-US" sz="2079">
                <a:solidFill>
                  <a:srgbClr val="000000"/>
                </a:solidFill>
                <a:latin typeface="Open Sans Bold"/>
                <a:ea typeface="Open Sans Bold"/>
                <a:cs typeface="Open Sans Bold"/>
                <a:sym typeface="Open Sans Bold"/>
              </a:rPr>
              <a:t>Gracious Lord, have mercy on us.</a:t>
            </a:r>
          </a:p>
          <a:p>
            <a:pPr algn="l">
              <a:lnSpc>
                <a:spcPts val="2911"/>
              </a:lnSpc>
              <a:spcBef>
                <a:spcPct val="0"/>
              </a:spcBef>
            </a:pPr>
            <a:endParaRPr lang="en-US" sz="2079">
              <a:solidFill>
                <a:srgbClr val="000000"/>
              </a:solidFill>
              <a:latin typeface="Open Sans Bold"/>
              <a:ea typeface="Open Sans Bold"/>
              <a:cs typeface="Open Sans Bold"/>
              <a:sym typeface="Open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731520" y="1204138"/>
            <a:ext cx="5596467" cy="4688898"/>
          </a:xfrm>
          <a:prstGeom prst="rect">
            <a:avLst/>
          </a:prstGeom>
        </p:spPr>
        <p:txBody>
          <a:bodyPr lIns="0" tIns="0" rIns="0" bIns="0" rtlCol="0" anchor="t">
            <a:spAutoFit/>
          </a:bodyPr>
          <a:lstStyle/>
          <a:p>
            <a:pPr algn="l">
              <a:lnSpc>
                <a:spcPts val="2911"/>
              </a:lnSpc>
              <a:spcBef>
                <a:spcPct val="0"/>
              </a:spcBef>
            </a:pPr>
            <a:r>
              <a:rPr lang="en-US" sz="2079" dirty="0">
                <a:solidFill>
                  <a:srgbClr val="000000"/>
                </a:solidFill>
                <a:latin typeface="Open Sans"/>
                <a:ea typeface="Open Sans"/>
                <a:cs typeface="Open Sans"/>
                <a:sym typeface="Open Sans"/>
              </a:rPr>
              <a:t>The land mourns.</a:t>
            </a:r>
          </a:p>
          <a:p>
            <a:pPr algn="l">
              <a:lnSpc>
                <a:spcPts val="2911"/>
              </a:lnSpc>
              <a:spcBef>
                <a:spcPct val="0"/>
              </a:spcBef>
            </a:pPr>
            <a:r>
              <a:rPr lang="en-US" sz="2079" dirty="0">
                <a:solidFill>
                  <a:srgbClr val="000000"/>
                </a:solidFill>
                <a:latin typeface="Open Sans"/>
                <a:ea typeface="Open Sans"/>
                <a:cs typeface="Open Sans"/>
                <a:sym typeface="Open Sans"/>
              </a:rPr>
              <a:t>The stones cry out.</a:t>
            </a:r>
          </a:p>
          <a:p>
            <a:pPr algn="l">
              <a:lnSpc>
                <a:spcPts val="2911"/>
              </a:lnSpc>
              <a:spcBef>
                <a:spcPct val="0"/>
              </a:spcBef>
            </a:pPr>
            <a:r>
              <a:rPr lang="en-US" sz="2079" dirty="0">
                <a:solidFill>
                  <a:srgbClr val="000000"/>
                </a:solidFill>
                <a:latin typeface="Open Sans"/>
                <a:ea typeface="Open Sans"/>
                <a:cs typeface="Open Sans"/>
                <a:sym typeface="Open Sans"/>
              </a:rPr>
              <a:t>Creation groans and suffers.</a:t>
            </a:r>
          </a:p>
          <a:p>
            <a:pPr algn="l">
              <a:lnSpc>
                <a:spcPts val="2911"/>
              </a:lnSpc>
              <a:spcBef>
                <a:spcPct val="0"/>
              </a:spcBef>
            </a:pPr>
            <a:r>
              <a:rPr lang="en-US" sz="2079" dirty="0">
                <a:solidFill>
                  <a:srgbClr val="000000"/>
                </a:solidFill>
                <a:latin typeface="Open Sans"/>
                <a:ea typeface="Open Sans"/>
                <a:cs typeface="Open Sans"/>
                <a:sym typeface="Open Sans"/>
              </a:rPr>
              <a:t>But we listen only to our own interests.</a:t>
            </a:r>
          </a:p>
          <a:p>
            <a:pPr algn="l">
              <a:lnSpc>
                <a:spcPts val="2911"/>
              </a:lnSpc>
              <a:spcBef>
                <a:spcPct val="0"/>
              </a:spcBef>
            </a:pPr>
            <a:r>
              <a:rPr lang="en-US" sz="2079" dirty="0">
                <a:solidFill>
                  <a:srgbClr val="000000"/>
                </a:solidFill>
                <a:latin typeface="Open Sans Bold"/>
                <a:ea typeface="Open Sans Bold"/>
                <a:cs typeface="Open Sans Bold"/>
                <a:sym typeface="Open Sans Bold"/>
              </a:rPr>
              <a:t>Gracious Lord, have mercy on us.</a:t>
            </a:r>
          </a:p>
          <a:p>
            <a:pPr algn="l">
              <a:lnSpc>
                <a:spcPts val="2911"/>
              </a:lnSpc>
              <a:spcBef>
                <a:spcPct val="0"/>
              </a:spcBef>
            </a:pPr>
            <a:endParaRPr lang="en-US" sz="2079" dirty="0">
              <a:solidFill>
                <a:srgbClr val="000000"/>
              </a:solidFill>
              <a:latin typeface="Open Sans Bold"/>
              <a:ea typeface="Open Sans Bold"/>
              <a:cs typeface="Open Sans Bold"/>
              <a:sym typeface="Open Sans Bold"/>
            </a:endParaRPr>
          </a:p>
          <a:p>
            <a:pPr algn="l">
              <a:lnSpc>
                <a:spcPts val="2911"/>
              </a:lnSpc>
              <a:spcBef>
                <a:spcPct val="0"/>
              </a:spcBef>
            </a:pPr>
            <a:r>
              <a:rPr lang="en-US" sz="2079" dirty="0">
                <a:solidFill>
                  <a:srgbClr val="000000"/>
                </a:solidFill>
                <a:latin typeface="Open Sans Italics"/>
                <a:ea typeface="Open Sans Italics"/>
                <a:cs typeface="Open Sans Italics"/>
                <a:sym typeface="Open Sans Italics"/>
              </a:rPr>
              <a:t>Silence may be kept as those present call to mind our need for forgiveness and our grief over the climate crisis.</a:t>
            </a:r>
          </a:p>
          <a:p>
            <a:pPr algn="l">
              <a:lnSpc>
                <a:spcPts val="2911"/>
              </a:lnSpc>
              <a:spcBef>
                <a:spcPct val="0"/>
              </a:spcBef>
            </a:pPr>
            <a:endParaRPr lang="en-US" sz="2079" dirty="0">
              <a:solidFill>
                <a:srgbClr val="000000"/>
              </a:solidFill>
              <a:latin typeface="Open Sans Italics"/>
              <a:ea typeface="Open Sans Italics"/>
              <a:cs typeface="Open Sans Italics"/>
              <a:sym typeface="Open Sans Italics"/>
            </a:endParaRPr>
          </a:p>
          <a:p>
            <a:pPr algn="l">
              <a:lnSpc>
                <a:spcPts val="2911"/>
              </a:lnSpc>
              <a:spcBef>
                <a:spcPct val="0"/>
              </a:spcBef>
            </a:pPr>
            <a:r>
              <a:rPr lang="en-US" sz="2079" dirty="0">
                <a:solidFill>
                  <a:srgbClr val="000000"/>
                </a:solidFill>
                <a:latin typeface="Open Sans Bold"/>
                <a:ea typeface="Open Sans Bold"/>
                <a:cs typeface="Open Sans Bold"/>
                <a:sym typeface="Open Sans Bold"/>
              </a:rPr>
              <a:t>Gracious Lord, Creator of all,</a:t>
            </a:r>
          </a:p>
          <a:p>
            <a:pPr algn="l">
              <a:lnSpc>
                <a:spcPts val="2911"/>
              </a:lnSpc>
              <a:spcBef>
                <a:spcPct val="0"/>
              </a:spcBef>
            </a:pPr>
            <a:r>
              <a:rPr lang="en-US" sz="2079" dirty="0">
                <a:solidFill>
                  <a:srgbClr val="000000"/>
                </a:solidFill>
                <a:latin typeface="Open Sans Bold"/>
                <a:ea typeface="Open Sans Bold"/>
                <a:cs typeface="Open Sans Bold"/>
                <a:sym typeface="Open Sans Bold"/>
              </a:rPr>
              <a:t>Hear us and help us.</a:t>
            </a:r>
          </a:p>
          <a:p>
            <a:pPr algn="l">
              <a:lnSpc>
                <a:spcPts val="2911"/>
              </a:lnSpc>
              <a:spcBef>
                <a:spcPct val="0"/>
              </a:spcBef>
            </a:pPr>
            <a:r>
              <a:rPr lang="en-US" sz="2079" dirty="0">
                <a:solidFill>
                  <a:srgbClr val="000000"/>
                </a:solidFill>
                <a:latin typeface="Open Sans Bold"/>
                <a:ea typeface="Open Sans Bold"/>
                <a:cs typeface="Open Sans Bold"/>
                <a:sym typeface="Open Sans Bold"/>
              </a:rPr>
              <a:t>Amen.</a:t>
            </a:r>
          </a:p>
        </p:txBody>
      </p:sp>
      <p:sp>
        <p:nvSpPr>
          <p:cNvPr id="3" name="Freeform 3"/>
          <p:cNvSpPr/>
          <p:nvPr/>
        </p:nvSpPr>
        <p:spPr>
          <a:xfrm rot="1328699">
            <a:off x="6134292" y="980200"/>
            <a:ext cx="2746245" cy="5483351"/>
          </a:xfrm>
          <a:custGeom>
            <a:avLst/>
            <a:gdLst/>
            <a:ahLst/>
            <a:cxnLst/>
            <a:rect l="l" t="t" r="r" b="b"/>
            <a:pathLst>
              <a:path w="2746245" h="5483351">
                <a:moveTo>
                  <a:pt x="0" y="0"/>
                </a:moveTo>
                <a:lnTo>
                  <a:pt x="2746245" y="0"/>
                </a:lnTo>
                <a:lnTo>
                  <a:pt x="2746245" y="5483351"/>
                </a:lnTo>
                <a:lnTo>
                  <a:pt x="0" y="5483351"/>
                </a:lnTo>
                <a:lnTo>
                  <a:pt x="0" y="0"/>
                </a:lnTo>
                <a:close/>
              </a:path>
            </a:pathLst>
          </a:custGeom>
          <a:blipFill>
            <a:blip r:embed="rId2"/>
            <a:stretch>
              <a:fillRect/>
            </a:stretch>
          </a:blipFill>
        </p:spPr>
        <p:txBody>
          <a:bodyPr/>
          <a:lstStyle/>
          <a:p>
            <a:endParaRPr lang="en-GB"/>
          </a:p>
        </p:txBody>
      </p:sp>
      <p:sp>
        <p:nvSpPr>
          <p:cNvPr id="4" name="TextBox 4"/>
          <p:cNvSpPr txBox="1"/>
          <p:nvPr/>
        </p:nvSpPr>
        <p:spPr>
          <a:xfrm>
            <a:off x="731520" y="282815"/>
            <a:ext cx="7506199" cy="551369"/>
          </a:xfrm>
          <a:prstGeom prst="rect">
            <a:avLst/>
          </a:prstGeom>
        </p:spPr>
        <p:txBody>
          <a:bodyPr lIns="0" tIns="0" rIns="0" bIns="0" rtlCol="0" anchor="t">
            <a:spAutoFit/>
          </a:bodyPr>
          <a:lstStyle/>
          <a:p>
            <a:pPr algn="l">
              <a:lnSpc>
                <a:spcPts val="4606"/>
              </a:lnSpc>
            </a:pPr>
            <a:r>
              <a:rPr lang="en-US" sz="3290" b="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Prayer of Penitence &amp; Lament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731520" y="1096208"/>
            <a:ext cx="5036982" cy="5936177"/>
          </a:xfrm>
          <a:prstGeom prst="rect">
            <a:avLst/>
          </a:prstGeom>
        </p:spPr>
        <p:txBody>
          <a:bodyPr wrap="square" lIns="0" tIns="0" rIns="0" bIns="0" rtlCol="0" anchor="t">
            <a:spAutoFit/>
          </a:bodyPr>
          <a:lstStyle/>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 God of our salvation; you are the hope of all the ends of the earth and of the farthest seas.</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Your righteousness and justice are an ever-flowing stream.</a:t>
            </a:r>
          </a:p>
          <a:p>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 visit the earth and water it;</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 greatly enrich it.</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river of God is full of water.</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Your righteousness and justice are an ever-flowing stream.</a:t>
            </a:r>
          </a:p>
          <a:p>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 crown the year with your bounty.</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pastures of the wilderness overflow.</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hills gird themselves with joy.</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valleys shout and sing together.</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Your righteousness and justice are an ever-flowing stream.</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ts val="1090"/>
              </a:lnSpc>
              <a:spcBef>
                <a:spcPct val="0"/>
              </a:spcBef>
            </a:pPr>
            <a:endParaRPr lang="en-US" sz="2079" dirty="0">
              <a:solidFill>
                <a:srgbClr val="000000"/>
              </a:solidFill>
              <a:latin typeface="Open Sans Bold"/>
              <a:ea typeface="Open Sans Bold"/>
              <a:cs typeface="Open Sans Bold"/>
              <a:sym typeface="Open Sans Bold"/>
            </a:endParaRPr>
          </a:p>
        </p:txBody>
      </p:sp>
      <p:sp>
        <p:nvSpPr>
          <p:cNvPr id="4" name="TextBox 4"/>
          <p:cNvSpPr txBox="1"/>
          <p:nvPr/>
        </p:nvSpPr>
        <p:spPr>
          <a:xfrm>
            <a:off x="731520" y="282815"/>
            <a:ext cx="8597306" cy="551369"/>
          </a:xfrm>
          <a:prstGeom prst="rect">
            <a:avLst/>
          </a:prstGeom>
        </p:spPr>
        <p:txBody>
          <a:bodyPr wrap="square" lIns="0" tIns="0" rIns="0" bIns="0" rtlCol="0" anchor="t">
            <a:spAutoFit/>
          </a:bodyPr>
          <a:lstStyle/>
          <a:p>
            <a:pPr algn="l">
              <a:lnSpc>
                <a:spcPts val="4606"/>
              </a:lnSpc>
            </a:pP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Responses </a:t>
            </a:r>
            <a:r>
              <a:rPr lang="en-US" sz="280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(based on Psalm 65 and Amos 5:24)</a:t>
            </a:r>
          </a:p>
        </p:txBody>
      </p:sp>
      <p:sp>
        <p:nvSpPr>
          <p:cNvPr id="5" name="Freeform 2"/>
          <p:cNvSpPr/>
          <p:nvPr/>
        </p:nvSpPr>
        <p:spPr>
          <a:xfrm>
            <a:off x="6278410" y="2409026"/>
            <a:ext cx="3050416" cy="2710726"/>
          </a:xfrm>
          <a:custGeom>
            <a:avLst/>
            <a:gdLst/>
            <a:ahLst/>
            <a:cxnLst/>
            <a:rect l="l" t="t" r="r" b="b"/>
            <a:pathLst>
              <a:path w="3050416" h="2710726">
                <a:moveTo>
                  <a:pt x="0" y="0"/>
                </a:moveTo>
                <a:lnTo>
                  <a:pt x="3050416" y="0"/>
                </a:lnTo>
                <a:lnTo>
                  <a:pt x="3050416" y="2710725"/>
                </a:lnTo>
                <a:lnTo>
                  <a:pt x="0" y="2710725"/>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3" name="TextBox 3"/>
          <p:cNvSpPr txBox="1"/>
          <p:nvPr/>
        </p:nvSpPr>
        <p:spPr>
          <a:xfrm>
            <a:off x="731520" y="282815"/>
            <a:ext cx="8290560" cy="551369"/>
          </a:xfrm>
          <a:prstGeom prst="rect">
            <a:avLst/>
          </a:prstGeom>
        </p:spPr>
        <p:txBody>
          <a:bodyPr wrap="square" lIns="0" tIns="0" rIns="0" bIns="0" rtlCol="0" anchor="t">
            <a:spAutoFit/>
          </a:bodyPr>
          <a:lstStyle/>
          <a:p>
            <a:pPr algn="l">
              <a:lnSpc>
                <a:spcPts val="4606"/>
              </a:lnSpc>
            </a:pP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Responses </a:t>
            </a:r>
            <a:r>
              <a:rPr lang="en-US" sz="240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(based on Psalm 65 and Amos 5:24)</a:t>
            </a:r>
          </a:p>
        </p:txBody>
      </p:sp>
      <p:sp>
        <p:nvSpPr>
          <p:cNvPr id="4" name="TextBox 4"/>
          <p:cNvSpPr txBox="1"/>
          <p:nvPr/>
        </p:nvSpPr>
        <p:spPr>
          <a:xfrm>
            <a:off x="731520" y="1260984"/>
            <a:ext cx="4900795" cy="4481227"/>
          </a:xfrm>
          <a:prstGeom prst="rect">
            <a:avLst/>
          </a:prstGeom>
        </p:spPr>
        <p:txBody>
          <a:bodyPr wrap="square" lIns="0" tIns="0" rIns="0" bIns="0" rtlCol="0" anchor="t">
            <a:spAutoFit/>
          </a:bodyPr>
          <a:lstStyle/>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Praise to you O God,</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 you who answer prayer!</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 forgive our transgressions.</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 make the gateways of the morning and the evening shout for joy.</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Your righteousness and justice are an ever-flowing stream.</a:t>
            </a:r>
          </a:p>
          <a:p>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 God of our salvation; you are the hope of all the ends of the earth and of the farthest seas.</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Your righteousness and justice are an ever-flowing stream.</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sz="208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Amen.</a:t>
            </a:r>
            <a:endParaRPr lang="en-GB" sz="208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Freeform 3"/>
          <p:cNvSpPr/>
          <p:nvPr/>
        </p:nvSpPr>
        <p:spPr>
          <a:xfrm>
            <a:off x="5556181" y="1437108"/>
            <a:ext cx="3787087" cy="4128977"/>
          </a:xfrm>
          <a:custGeom>
            <a:avLst/>
            <a:gdLst/>
            <a:ahLst/>
            <a:cxnLst/>
            <a:rect l="l" t="t" r="r" b="b"/>
            <a:pathLst>
              <a:path w="3787087" h="4128977">
                <a:moveTo>
                  <a:pt x="0" y="0"/>
                </a:moveTo>
                <a:lnTo>
                  <a:pt x="3787087" y="0"/>
                </a:lnTo>
                <a:lnTo>
                  <a:pt x="3787087" y="4128977"/>
                </a:lnTo>
                <a:lnTo>
                  <a:pt x="0" y="4128977"/>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31520" y="282815"/>
            <a:ext cx="8290560" cy="551369"/>
          </a:xfrm>
          <a:prstGeom prst="rect">
            <a:avLst/>
          </a:prstGeom>
        </p:spPr>
        <p:txBody>
          <a:bodyPr wrap="square" lIns="0" tIns="0" rIns="0" bIns="0" rtlCol="0" anchor="t">
            <a:spAutoFit/>
          </a:bodyPr>
          <a:lstStyle/>
          <a:p>
            <a:pPr algn="l">
              <a:lnSpc>
                <a:spcPts val="4606"/>
              </a:lnSpc>
            </a:pP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Harvest Offering</a:t>
            </a:r>
            <a:endParaRPr lang="en-US" sz="240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pic>
        <p:nvPicPr>
          <p:cNvPr id="7" name="Picture 6">
            <a:extLst>
              <a:ext uri="{FF2B5EF4-FFF2-40B4-BE49-F238E27FC236}">
                <a16:creationId xmlns:a16="http://schemas.microsoft.com/office/drawing/2014/main" id="{BCC6D0D1-64B3-1061-067E-69E3982EADC6}"/>
              </a:ext>
            </a:extLst>
          </p:cNvPr>
          <p:cNvPicPr/>
          <p:nvPr/>
        </p:nvPicPr>
        <p:blipFill>
          <a:blip r:embed="rId2"/>
          <a:stretch>
            <a:fillRect/>
          </a:stretch>
        </p:blipFill>
        <p:spPr>
          <a:xfrm>
            <a:off x="0" y="2555776"/>
            <a:ext cx="9667327" cy="4759424"/>
          </a:xfrm>
          <a:prstGeom prst="rect">
            <a:avLst/>
          </a:prstGeom>
        </p:spPr>
      </p:pic>
      <p:pic>
        <p:nvPicPr>
          <p:cNvPr id="6" name="Picture 5" descr="A table full of food&#10;&#10;AI-generated content may be incorrect.">
            <a:extLst>
              <a:ext uri="{FF2B5EF4-FFF2-40B4-BE49-F238E27FC236}">
                <a16:creationId xmlns:a16="http://schemas.microsoft.com/office/drawing/2014/main" id="{EC08D160-3C5A-6895-7C52-551DFCEFE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1527371"/>
            <a:ext cx="6527259" cy="4416099"/>
          </a:xfrm>
          <a:prstGeom prst="rect">
            <a:avLst/>
          </a:prstGeom>
        </p:spPr>
      </p:pic>
      <p:sp>
        <p:nvSpPr>
          <p:cNvPr id="8" name="Freeform 2">
            <a:extLst>
              <a:ext uri="{FF2B5EF4-FFF2-40B4-BE49-F238E27FC236}">
                <a16:creationId xmlns:a16="http://schemas.microsoft.com/office/drawing/2014/main" id="{AEDF9B46-89AA-18E1-80D9-11CF70CC0454}"/>
              </a:ext>
            </a:extLst>
          </p:cNvPr>
          <p:cNvSpPr/>
          <p:nvPr/>
        </p:nvSpPr>
        <p:spPr>
          <a:xfrm>
            <a:off x="6060464" y="3132622"/>
            <a:ext cx="3606863" cy="4182578"/>
          </a:xfrm>
          <a:custGeom>
            <a:avLst/>
            <a:gdLst/>
            <a:ahLst/>
            <a:cxnLst/>
            <a:rect l="l" t="t" r="r" b="b"/>
            <a:pathLst>
              <a:path w="7311135" h="4182578">
                <a:moveTo>
                  <a:pt x="0" y="0"/>
                </a:moveTo>
                <a:lnTo>
                  <a:pt x="7311135" y="0"/>
                </a:lnTo>
                <a:lnTo>
                  <a:pt x="7311135" y="4182578"/>
                </a:lnTo>
                <a:lnTo>
                  <a:pt x="0" y="4182578"/>
                </a:lnTo>
                <a:lnTo>
                  <a:pt x="0" y="0"/>
                </a:lnTo>
                <a:close/>
              </a:path>
            </a:pathLst>
          </a:custGeom>
          <a:blipFill>
            <a:blip r:embed="rId4"/>
            <a:stretch>
              <a:fillRect r="-102701"/>
            </a:stretch>
          </a:blipFill>
        </p:spPr>
        <p:txBody>
          <a:bodyPr/>
          <a:lstStyle/>
          <a:p>
            <a:endParaRPr lang="en-GB"/>
          </a:p>
        </p:txBody>
      </p:sp>
    </p:spTree>
    <p:extLst>
      <p:ext uri="{BB962C8B-B14F-4D97-AF65-F5344CB8AC3E}">
        <p14:creationId xmlns:p14="http://schemas.microsoft.com/office/powerpoint/2010/main" val="147991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extBox 2"/>
          <p:cNvSpPr txBox="1"/>
          <p:nvPr/>
        </p:nvSpPr>
        <p:spPr>
          <a:xfrm>
            <a:off x="731520" y="282815"/>
            <a:ext cx="8500030" cy="551369"/>
          </a:xfrm>
          <a:prstGeom prst="rect">
            <a:avLst/>
          </a:prstGeom>
        </p:spPr>
        <p:txBody>
          <a:bodyPr wrap="square" lIns="0" tIns="0" rIns="0" bIns="0" rtlCol="0" anchor="t">
            <a:spAutoFit/>
          </a:bodyPr>
          <a:lstStyle/>
          <a:p>
            <a:pPr algn="l">
              <a:lnSpc>
                <a:spcPts val="4606"/>
              </a:lnSpc>
            </a:pPr>
            <a:r>
              <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Praying for our </a:t>
            </a:r>
            <a:r>
              <a:rPr lang="en-US" sz="3290" b="1" dirty="0" err="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neighbours</a:t>
            </a:r>
            <a:endParaRPr lang="en-US" sz="3290" b="1" dirty="0">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endParaRPr>
          </a:p>
        </p:txBody>
      </p:sp>
      <p:sp>
        <p:nvSpPr>
          <p:cNvPr id="3" name="Freeform 3"/>
          <p:cNvSpPr/>
          <p:nvPr/>
        </p:nvSpPr>
        <p:spPr>
          <a:xfrm rot="20192097">
            <a:off x="563566" y="1082228"/>
            <a:ext cx="791037" cy="827546"/>
          </a:xfrm>
          <a:custGeom>
            <a:avLst/>
            <a:gdLst/>
            <a:ahLst/>
            <a:cxnLst/>
            <a:rect l="l" t="t" r="r" b="b"/>
            <a:pathLst>
              <a:path w="791037" h="827546">
                <a:moveTo>
                  <a:pt x="0" y="0"/>
                </a:moveTo>
                <a:lnTo>
                  <a:pt x="791036" y="0"/>
                </a:lnTo>
                <a:lnTo>
                  <a:pt x="791036" y="827546"/>
                </a:lnTo>
                <a:lnTo>
                  <a:pt x="0" y="827546"/>
                </a:lnTo>
                <a:lnTo>
                  <a:pt x="0" y="0"/>
                </a:lnTo>
                <a:close/>
              </a:path>
            </a:pathLst>
          </a:custGeom>
          <a:blipFill>
            <a:blip r:embed="rId2"/>
            <a:stretch>
              <a:fillRect/>
            </a:stretch>
          </a:blipFill>
        </p:spPr>
        <p:txBody>
          <a:bodyPr/>
          <a:lstStyle/>
          <a:p>
            <a:endParaRPr lang="en-GB"/>
          </a:p>
        </p:txBody>
      </p:sp>
      <p:sp>
        <p:nvSpPr>
          <p:cNvPr id="4" name="Freeform 4"/>
          <p:cNvSpPr/>
          <p:nvPr/>
        </p:nvSpPr>
        <p:spPr>
          <a:xfrm>
            <a:off x="757648" y="2372084"/>
            <a:ext cx="402871" cy="1041802"/>
          </a:xfrm>
          <a:custGeom>
            <a:avLst/>
            <a:gdLst/>
            <a:ahLst/>
            <a:cxnLst/>
            <a:rect l="l" t="t" r="r" b="b"/>
            <a:pathLst>
              <a:path w="402871" h="1041802">
                <a:moveTo>
                  <a:pt x="0" y="0"/>
                </a:moveTo>
                <a:lnTo>
                  <a:pt x="402870" y="0"/>
                </a:lnTo>
                <a:lnTo>
                  <a:pt x="402870" y="1041802"/>
                </a:lnTo>
                <a:lnTo>
                  <a:pt x="0" y="1041802"/>
                </a:lnTo>
                <a:lnTo>
                  <a:pt x="0" y="0"/>
                </a:lnTo>
                <a:close/>
              </a:path>
            </a:pathLst>
          </a:custGeom>
          <a:blipFill>
            <a:blip r:embed="rId3"/>
            <a:stretch>
              <a:fillRect/>
            </a:stretch>
          </a:blipFill>
        </p:spPr>
        <p:txBody>
          <a:bodyPr/>
          <a:lstStyle/>
          <a:p>
            <a:endParaRPr lang="en-GB"/>
          </a:p>
        </p:txBody>
      </p:sp>
      <p:sp>
        <p:nvSpPr>
          <p:cNvPr id="5" name="Freeform 5"/>
          <p:cNvSpPr/>
          <p:nvPr/>
        </p:nvSpPr>
        <p:spPr>
          <a:xfrm>
            <a:off x="561681" y="3721796"/>
            <a:ext cx="794804" cy="824454"/>
          </a:xfrm>
          <a:custGeom>
            <a:avLst/>
            <a:gdLst/>
            <a:ahLst/>
            <a:cxnLst/>
            <a:rect l="l" t="t" r="r" b="b"/>
            <a:pathLst>
              <a:path w="794804" h="824454">
                <a:moveTo>
                  <a:pt x="0" y="0"/>
                </a:moveTo>
                <a:lnTo>
                  <a:pt x="794804" y="0"/>
                </a:lnTo>
                <a:lnTo>
                  <a:pt x="794804" y="824455"/>
                </a:lnTo>
                <a:lnTo>
                  <a:pt x="0" y="824455"/>
                </a:lnTo>
                <a:lnTo>
                  <a:pt x="0" y="0"/>
                </a:lnTo>
                <a:close/>
              </a:path>
            </a:pathLst>
          </a:custGeom>
          <a:blipFill>
            <a:blip r:embed="rId4"/>
            <a:stretch>
              <a:fillRect/>
            </a:stretch>
          </a:blipFill>
        </p:spPr>
        <p:txBody>
          <a:bodyPr/>
          <a:lstStyle/>
          <a:p>
            <a:endParaRPr lang="en-GB"/>
          </a:p>
        </p:txBody>
      </p:sp>
      <p:sp>
        <p:nvSpPr>
          <p:cNvPr id="6" name="Freeform 6"/>
          <p:cNvSpPr/>
          <p:nvPr/>
        </p:nvSpPr>
        <p:spPr>
          <a:xfrm>
            <a:off x="450799" y="5457555"/>
            <a:ext cx="794804" cy="866557"/>
          </a:xfrm>
          <a:custGeom>
            <a:avLst/>
            <a:gdLst/>
            <a:ahLst/>
            <a:cxnLst/>
            <a:rect l="l" t="t" r="r" b="b"/>
            <a:pathLst>
              <a:path w="794804" h="866557">
                <a:moveTo>
                  <a:pt x="0" y="0"/>
                </a:moveTo>
                <a:lnTo>
                  <a:pt x="794804" y="0"/>
                </a:lnTo>
                <a:lnTo>
                  <a:pt x="794804" y="866557"/>
                </a:lnTo>
                <a:lnTo>
                  <a:pt x="0" y="866557"/>
                </a:lnTo>
                <a:lnTo>
                  <a:pt x="0" y="0"/>
                </a:lnTo>
                <a:close/>
              </a:path>
            </a:pathLst>
          </a:custGeom>
          <a:blipFill>
            <a:blip r:embed="rId5"/>
            <a:stretch>
              <a:fillRect/>
            </a:stretch>
          </a:blipFill>
        </p:spPr>
        <p:txBody>
          <a:bodyPr/>
          <a:lstStyle/>
          <a:p>
            <a:endParaRPr lang="en-GB"/>
          </a:p>
        </p:txBody>
      </p:sp>
      <p:sp>
        <p:nvSpPr>
          <p:cNvPr id="7" name="TextBox 7"/>
          <p:cNvSpPr txBox="1"/>
          <p:nvPr/>
        </p:nvSpPr>
        <p:spPr>
          <a:xfrm>
            <a:off x="1442142" y="2352825"/>
            <a:ext cx="7769778" cy="1155637"/>
          </a:xfrm>
          <a:prstGeom prst="rect">
            <a:avLst/>
          </a:prstGeom>
        </p:spPr>
        <p:txBody>
          <a:bodyPr wrap="square" lIns="0" tIns="0" rIns="0" bIns="0" rtlCol="0" anchor="t">
            <a:spAutoFit/>
          </a:bodyPr>
          <a:lstStyle/>
          <a:p>
            <a:pPr algn="l">
              <a:lnSpc>
                <a:spcPts val="3441"/>
              </a:lnSpc>
              <a:spcBef>
                <a:spcPct val="0"/>
              </a:spcBef>
            </a:pPr>
            <a:r>
              <a:rPr lang="en-US" sz="2458" dirty="0">
                <a:solidFill>
                  <a:srgbClr val="000000"/>
                </a:solidFill>
                <a:latin typeface="Open Sans Bold"/>
                <a:ea typeface="Open Sans Bold"/>
                <a:cs typeface="Open Sans Bold"/>
                <a:sym typeface="Open Sans Bold"/>
              </a:rPr>
              <a:t>Our global </a:t>
            </a:r>
            <a:r>
              <a:rPr lang="en-US" sz="2458" dirty="0" err="1">
                <a:solidFill>
                  <a:srgbClr val="000000"/>
                </a:solidFill>
                <a:latin typeface="Open Sans Bold"/>
                <a:ea typeface="Open Sans Bold"/>
                <a:cs typeface="Open Sans Bold"/>
                <a:sym typeface="Open Sans Bold"/>
              </a:rPr>
              <a:t>neighbours</a:t>
            </a:r>
            <a:endParaRPr lang="en-US" sz="2458" dirty="0">
              <a:solidFill>
                <a:srgbClr val="000000"/>
              </a:solidFill>
              <a:latin typeface="Open Sans Bold"/>
              <a:ea typeface="Open Sans Bold"/>
              <a:cs typeface="Open Sans Bold"/>
              <a:sym typeface="Open Sans Bold"/>
            </a:endParaRPr>
          </a:p>
          <a:p>
            <a:pPr algn="l">
              <a:lnSpc>
                <a:spcPts val="2911"/>
              </a:lnSpc>
              <a:spcBef>
                <a:spcPct val="0"/>
              </a:spcBef>
            </a:pPr>
            <a:r>
              <a:rPr lang="en-US" sz="2079" dirty="0">
                <a:solidFill>
                  <a:srgbClr val="000000"/>
                </a:solidFill>
                <a:latin typeface="Open Sans"/>
                <a:ea typeface="Open Sans"/>
                <a:cs typeface="Open Sans"/>
                <a:sym typeface="Open Sans"/>
              </a:rPr>
              <a:t>Remembering our calling to love our </a:t>
            </a:r>
            <a:r>
              <a:rPr lang="en-US" sz="2079" dirty="0" err="1">
                <a:solidFill>
                  <a:srgbClr val="000000"/>
                </a:solidFill>
                <a:latin typeface="Open Sans"/>
                <a:ea typeface="Open Sans"/>
                <a:cs typeface="Open Sans"/>
                <a:sym typeface="Open Sans"/>
              </a:rPr>
              <a:t>neighbours</a:t>
            </a:r>
            <a:r>
              <a:rPr lang="en-US" sz="2079" dirty="0">
                <a:solidFill>
                  <a:srgbClr val="000000"/>
                </a:solidFill>
                <a:latin typeface="Open Sans"/>
                <a:ea typeface="Open Sans"/>
                <a:cs typeface="Open Sans"/>
                <a:sym typeface="Open Sans"/>
              </a:rPr>
              <a:t> as ourselves, pray for our global </a:t>
            </a:r>
            <a:r>
              <a:rPr lang="en-US" sz="2079" dirty="0" err="1">
                <a:solidFill>
                  <a:srgbClr val="000000"/>
                </a:solidFill>
                <a:latin typeface="Open Sans"/>
                <a:ea typeface="Open Sans"/>
                <a:cs typeface="Open Sans"/>
                <a:sym typeface="Open Sans"/>
              </a:rPr>
              <a:t>neighbours</a:t>
            </a:r>
            <a:r>
              <a:rPr lang="en-US" sz="2079" dirty="0">
                <a:solidFill>
                  <a:srgbClr val="000000"/>
                </a:solidFill>
                <a:latin typeface="Open Sans"/>
                <a:ea typeface="Open Sans"/>
                <a:cs typeface="Open Sans"/>
                <a:sym typeface="Open Sans"/>
              </a:rPr>
              <a:t> in places like Sierra Leone.</a:t>
            </a:r>
          </a:p>
        </p:txBody>
      </p:sp>
      <p:sp>
        <p:nvSpPr>
          <p:cNvPr id="8" name="TextBox 8"/>
          <p:cNvSpPr txBox="1"/>
          <p:nvPr/>
        </p:nvSpPr>
        <p:spPr>
          <a:xfrm>
            <a:off x="1387733" y="5449667"/>
            <a:ext cx="7489835" cy="1527534"/>
          </a:xfrm>
          <a:prstGeom prst="rect">
            <a:avLst/>
          </a:prstGeom>
        </p:spPr>
        <p:txBody>
          <a:bodyPr wrap="square" lIns="0" tIns="0" rIns="0" bIns="0" rtlCol="0" anchor="t">
            <a:spAutoFit/>
          </a:bodyPr>
          <a:lstStyle/>
          <a:p>
            <a:pPr>
              <a:lnSpc>
                <a:spcPts val="3441"/>
              </a:lnSpc>
              <a:spcBef>
                <a:spcPct val="0"/>
              </a:spcBef>
            </a:pPr>
            <a:r>
              <a:rPr lang="en-US" sz="2458" dirty="0">
                <a:solidFill>
                  <a:srgbClr val="000000"/>
                </a:solidFill>
                <a:latin typeface="Open Sans Bold"/>
                <a:ea typeface="Open Sans Bold"/>
                <a:cs typeface="Open Sans Bold"/>
                <a:sym typeface="Open Sans Bold"/>
              </a:rPr>
              <a:t>Local and global leaders</a:t>
            </a:r>
          </a:p>
          <a:p>
            <a:pPr>
              <a:lnSpc>
                <a:spcPts val="2911"/>
              </a:lnSpc>
              <a:spcBef>
                <a:spcPct val="0"/>
              </a:spcBef>
            </a:pPr>
            <a:r>
              <a:rPr lang="en-US" sz="2079" dirty="0">
                <a:solidFill>
                  <a:srgbClr val="000000"/>
                </a:solidFill>
                <a:latin typeface="Open Sans"/>
                <a:ea typeface="Open Sans"/>
                <a:cs typeface="Open Sans"/>
                <a:sym typeface="Open Sans"/>
              </a:rPr>
              <a:t>Pray for those who hold political and economic power that they would act to tackle food insecurity and the causes of the climate crisis.</a:t>
            </a:r>
          </a:p>
        </p:txBody>
      </p:sp>
      <p:sp>
        <p:nvSpPr>
          <p:cNvPr id="9" name="TextBox 9"/>
          <p:cNvSpPr txBox="1"/>
          <p:nvPr/>
        </p:nvSpPr>
        <p:spPr>
          <a:xfrm>
            <a:off x="1442142" y="3806739"/>
            <a:ext cx="7489835" cy="1539589"/>
          </a:xfrm>
          <a:prstGeom prst="rect">
            <a:avLst/>
          </a:prstGeom>
        </p:spPr>
        <p:txBody>
          <a:bodyPr wrap="square" lIns="0" tIns="0" rIns="0" bIns="0" rtlCol="0" anchor="t">
            <a:spAutoFit/>
          </a:bodyPr>
          <a:lstStyle/>
          <a:p>
            <a:pPr>
              <a:lnSpc>
                <a:spcPts val="3441"/>
              </a:lnSpc>
              <a:spcBef>
                <a:spcPct val="0"/>
              </a:spcBef>
            </a:pPr>
            <a:r>
              <a:rPr lang="en-US" sz="2458" dirty="0">
                <a:solidFill>
                  <a:srgbClr val="000000"/>
                </a:solidFill>
                <a:latin typeface="Open Sans Bold"/>
                <a:ea typeface="Open Sans Bold"/>
                <a:cs typeface="Open Sans Bold"/>
                <a:sym typeface="Open Sans Bold"/>
              </a:rPr>
              <a:t>The earth, our home</a:t>
            </a:r>
          </a:p>
          <a:p>
            <a:pPr>
              <a:lnSpc>
                <a:spcPts val="2911"/>
              </a:lnSpc>
              <a:spcBef>
                <a:spcPct val="0"/>
              </a:spcBef>
            </a:pPr>
            <a:r>
              <a:rPr lang="en-GB" sz="208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Pray for the earth, the home of humanity and of all living creatures. Pray for those working to repair and heal the harm we have done to the natural world.</a:t>
            </a:r>
            <a:endParaRPr lang="en-US" sz="208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 name="TextBox 10"/>
          <p:cNvSpPr txBox="1"/>
          <p:nvPr/>
        </p:nvSpPr>
        <p:spPr>
          <a:xfrm>
            <a:off x="1442142" y="1025744"/>
            <a:ext cx="7769778" cy="1155637"/>
          </a:xfrm>
          <a:prstGeom prst="rect">
            <a:avLst/>
          </a:prstGeom>
        </p:spPr>
        <p:txBody>
          <a:bodyPr wrap="square" lIns="0" tIns="0" rIns="0" bIns="0" rtlCol="0" anchor="t">
            <a:spAutoFit/>
          </a:bodyPr>
          <a:lstStyle/>
          <a:p>
            <a:pPr algn="l">
              <a:lnSpc>
                <a:spcPts val="3441"/>
              </a:lnSpc>
              <a:spcBef>
                <a:spcPct val="0"/>
              </a:spcBef>
            </a:pPr>
            <a:r>
              <a:rPr lang="en-US" sz="2458" dirty="0">
                <a:solidFill>
                  <a:srgbClr val="000000"/>
                </a:solidFill>
                <a:latin typeface="Open Sans Bold"/>
                <a:ea typeface="Open Sans Bold"/>
                <a:cs typeface="Open Sans Bold"/>
                <a:sym typeface="Open Sans Bold"/>
              </a:rPr>
              <a:t>Our local </a:t>
            </a:r>
            <a:r>
              <a:rPr lang="en-US" sz="2458" dirty="0" err="1">
                <a:solidFill>
                  <a:srgbClr val="000000"/>
                </a:solidFill>
                <a:latin typeface="Open Sans Bold"/>
                <a:ea typeface="Open Sans Bold"/>
                <a:cs typeface="Open Sans Bold"/>
                <a:sym typeface="Open Sans Bold"/>
              </a:rPr>
              <a:t>neighbours</a:t>
            </a:r>
            <a:r>
              <a:rPr lang="en-US" sz="2458" dirty="0">
                <a:solidFill>
                  <a:srgbClr val="000000"/>
                </a:solidFill>
                <a:latin typeface="Open Sans Bold"/>
                <a:ea typeface="Open Sans Bold"/>
                <a:cs typeface="Open Sans Bold"/>
                <a:sym typeface="Open Sans Bold"/>
              </a:rPr>
              <a:t> and ourselves</a:t>
            </a:r>
          </a:p>
          <a:p>
            <a:pPr algn="l">
              <a:lnSpc>
                <a:spcPts val="2911"/>
              </a:lnSpc>
              <a:spcBef>
                <a:spcPct val="0"/>
              </a:spcBef>
            </a:pPr>
            <a:r>
              <a:rPr lang="en-US" sz="2079" dirty="0">
                <a:solidFill>
                  <a:srgbClr val="000000"/>
                </a:solidFill>
                <a:latin typeface="Open Sans"/>
                <a:ea typeface="Open Sans"/>
                <a:cs typeface="Open Sans"/>
                <a:sym typeface="Open Sans"/>
              </a:rPr>
              <a:t>Pray for causes close to home, such as your local foodbank and people experiencing poverty in your community.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Freeform 2"/>
          <p:cNvSpPr/>
          <p:nvPr/>
        </p:nvSpPr>
        <p:spPr>
          <a:xfrm>
            <a:off x="5866561" y="2079840"/>
            <a:ext cx="3155519" cy="3155519"/>
          </a:xfrm>
          <a:custGeom>
            <a:avLst/>
            <a:gdLst/>
            <a:ahLst/>
            <a:cxnLst/>
            <a:rect l="l" t="t" r="r" b="b"/>
            <a:pathLst>
              <a:path w="3155519" h="3155519">
                <a:moveTo>
                  <a:pt x="0" y="0"/>
                </a:moveTo>
                <a:lnTo>
                  <a:pt x="3155519" y="0"/>
                </a:lnTo>
                <a:lnTo>
                  <a:pt x="3155519" y="3155520"/>
                </a:lnTo>
                <a:lnTo>
                  <a:pt x="0" y="315552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31520" y="349521"/>
            <a:ext cx="3931783" cy="551369"/>
          </a:xfrm>
          <a:prstGeom prst="rect">
            <a:avLst/>
          </a:prstGeom>
        </p:spPr>
        <p:txBody>
          <a:bodyPr lIns="0" tIns="0" rIns="0" bIns="0" rtlCol="0" anchor="t">
            <a:spAutoFit/>
          </a:bodyPr>
          <a:lstStyle/>
          <a:p>
            <a:pPr algn="l">
              <a:lnSpc>
                <a:spcPts val="4606"/>
              </a:lnSpc>
            </a:pPr>
            <a:r>
              <a:rPr lang="en-US" sz="3290" b="1">
                <a:solidFill>
                  <a:srgbClr val="A22A52"/>
                </a:solidFill>
                <a:latin typeface="Open Sans" panose="020B0606030504020204" pitchFamily="34" charset="0"/>
                <a:ea typeface="Open Sans" panose="020B0606030504020204" pitchFamily="34" charset="0"/>
                <a:cs typeface="Open Sans" panose="020B0606030504020204" pitchFamily="34" charset="0"/>
                <a:sym typeface="Mokoko Ultra-Bold"/>
              </a:rPr>
              <a:t>Prayer for Hope</a:t>
            </a:r>
          </a:p>
        </p:txBody>
      </p:sp>
      <p:sp>
        <p:nvSpPr>
          <p:cNvPr id="4" name="TextBox 4"/>
          <p:cNvSpPr txBox="1"/>
          <p:nvPr/>
        </p:nvSpPr>
        <p:spPr>
          <a:xfrm>
            <a:off x="731520" y="1172636"/>
            <a:ext cx="7020925" cy="3241628"/>
          </a:xfrm>
          <a:prstGeom prst="rect">
            <a:avLst/>
          </a:prstGeom>
        </p:spPr>
        <p:txBody>
          <a:bodyPr lIns="0" tIns="0" rIns="0" bIns="0" rtlCol="0" anchor="t">
            <a:spAutoFit/>
          </a:bodyPr>
          <a:lstStyle/>
          <a:p>
            <a:pPr algn="l">
              <a:lnSpc>
                <a:spcPts val="2911"/>
              </a:lnSpc>
            </a:pPr>
            <a:r>
              <a:rPr lang="en-US" sz="2079">
                <a:solidFill>
                  <a:srgbClr val="000000"/>
                </a:solidFill>
                <a:latin typeface="Open Sans"/>
                <a:ea typeface="Open Sans"/>
                <a:cs typeface="Open Sans"/>
                <a:sym typeface="Open Sans"/>
              </a:rPr>
              <a:t>God of hope,</a:t>
            </a:r>
          </a:p>
          <a:p>
            <a:pPr algn="l">
              <a:lnSpc>
                <a:spcPts val="2911"/>
              </a:lnSpc>
            </a:pPr>
            <a:r>
              <a:rPr lang="en-US" sz="2079">
                <a:solidFill>
                  <a:srgbClr val="000000"/>
                </a:solidFill>
                <a:latin typeface="Open Sans"/>
                <a:ea typeface="Open Sans"/>
                <a:cs typeface="Open Sans"/>
                <a:sym typeface="Open Sans"/>
              </a:rPr>
              <a:t>With you nothing is impossible.</a:t>
            </a:r>
          </a:p>
          <a:p>
            <a:pPr algn="l">
              <a:lnSpc>
                <a:spcPts val="2911"/>
              </a:lnSpc>
            </a:pPr>
            <a:r>
              <a:rPr lang="en-US" sz="2079">
                <a:solidFill>
                  <a:srgbClr val="000000"/>
                </a:solidFill>
                <a:latin typeface="Open Sans"/>
                <a:ea typeface="Open Sans"/>
                <a:cs typeface="Open Sans"/>
                <a:sym typeface="Open Sans"/>
              </a:rPr>
              <a:t>Your promises endure,</a:t>
            </a:r>
          </a:p>
          <a:p>
            <a:pPr algn="l">
              <a:lnSpc>
                <a:spcPts val="2911"/>
              </a:lnSpc>
            </a:pPr>
            <a:r>
              <a:rPr lang="en-US" sz="2079">
                <a:solidFill>
                  <a:srgbClr val="000000"/>
                </a:solidFill>
                <a:latin typeface="Open Sans"/>
                <a:ea typeface="Open Sans"/>
                <a:cs typeface="Open Sans"/>
                <a:sym typeface="Open Sans"/>
              </a:rPr>
              <a:t>Your Spirit sustains us.</a:t>
            </a:r>
          </a:p>
          <a:p>
            <a:pPr algn="l">
              <a:lnSpc>
                <a:spcPts val="2911"/>
              </a:lnSpc>
            </a:pPr>
            <a:r>
              <a:rPr lang="en-US" sz="2079">
                <a:solidFill>
                  <a:srgbClr val="000000"/>
                </a:solidFill>
                <a:latin typeface="Open Sans"/>
                <a:ea typeface="Open Sans"/>
                <a:cs typeface="Open Sans"/>
                <a:sym typeface="Open Sans"/>
              </a:rPr>
              <a:t>Establish in us hope for your world;</a:t>
            </a:r>
          </a:p>
          <a:p>
            <a:pPr algn="l">
              <a:lnSpc>
                <a:spcPts val="2911"/>
              </a:lnSpc>
            </a:pPr>
            <a:r>
              <a:rPr lang="en-US" sz="2079">
                <a:solidFill>
                  <a:srgbClr val="000000"/>
                </a:solidFill>
                <a:latin typeface="Open Sans"/>
                <a:ea typeface="Open Sans"/>
                <a:cs typeface="Open Sans"/>
                <a:sym typeface="Open Sans"/>
              </a:rPr>
              <a:t>Hope that moves us,</a:t>
            </a:r>
          </a:p>
          <a:p>
            <a:pPr algn="l">
              <a:lnSpc>
                <a:spcPts val="2911"/>
              </a:lnSpc>
            </a:pPr>
            <a:r>
              <a:rPr lang="en-US" sz="2079">
                <a:solidFill>
                  <a:srgbClr val="000000"/>
                </a:solidFill>
                <a:latin typeface="Open Sans"/>
                <a:ea typeface="Open Sans"/>
                <a:cs typeface="Open Sans"/>
                <a:sym typeface="Open Sans"/>
              </a:rPr>
              <a:t>Like fire in our bones,</a:t>
            </a:r>
          </a:p>
          <a:p>
            <a:pPr algn="l">
              <a:lnSpc>
                <a:spcPts val="2911"/>
              </a:lnSpc>
            </a:pPr>
            <a:r>
              <a:rPr lang="en-US" sz="2079">
                <a:solidFill>
                  <a:srgbClr val="000000"/>
                </a:solidFill>
                <a:latin typeface="Open Sans"/>
                <a:ea typeface="Open Sans"/>
                <a:cs typeface="Open Sans"/>
                <a:sym typeface="Open Sans"/>
              </a:rPr>
              <a:t>Like a shoot springing up from the soil,</a:t>
            </a:r>
          </a:p>
          <a:p>
            <a:pPr algn="l">
              <a:lnSpc>
                <a:spcPts val="2911"/>
              </a:lnSpc>
              <a:spcBef>
                <a:spcPct val="0"/>
              </a:spcBef>
            </a:pPr>
            <a:r>
              <a:rPr lang="en-US" sz="2079">
                <a:solidFill>
                  <a:srgbClr val="000000"/>
                </a:solidFill>
                <a:latin typeface="Open Sans"/>
                <a:ea typeface="Open Sans"/>
                <a:cs typeface="Open Sans"/>
                <a:sym typeface="Open Sans"/>
              </a:rPr>
              <a:t>Like an ever-flowing stream.</a:t>
            </a:r>
          </a:p>
        </p:txBody>
      </p:sp>
      <p:sp>
        <p:nvSpPr>
          <p:cNvPr id="5" name="TextBox 5"/>
          <p:cNvSpPr txBox="1"/>
          <p:nvPr/>
        </p:nvSpPr>
        <p:spPr>
          <a:xfrm>
            <a:off x="731520" y="4439226"/>
            <a:ext cx="4285093" cy="1794357"/>
          </a:xfrm>
          <a:prstGeom prst="rect">
            <a:avLst/>
          </a:prstGeom>
        </p:spPr>
        <p:txBody>
          <a:bodyPr lIns="0" tIns="0" rIns="0" bIns="0" rtlCol="0" anchor="t">
            <a:spAutoFit/>
          </a:bodyPr>
          <a:lstStyle/>
          <a:p>
            <a:pPr algn="l">
              <a:lnSpc>
                <a:spcPts val="2911"/>
              </a:lnSpc>
              <a:spcBef>
                <a:spcPct val="0"/>
              </a:spcBef>
            </a:pPr>
            <a:r>
              <a:rPr lang="en-US" sz="2079">
                <a:solidFill>
                  <a:srgbClr val="000000"/>
                </a:solidFill>
                <a:latin typeface="Open Sans"/>
                <a:ea typeface="Open Sans"/>
                <a:cs typeface="Open Sans"/>
                <a:sym typeface="Open Sans"/>
              </a:rPr>
              <a:t>Nurture in us a vision for change.</a:t>
            </a:r>
          </a:p>
          <a:p>
            <a:pPr algn="l">
              <a:lnSpc>
                <a:spcPts val="2911"/>
              </a:lnSpc>
              <a:spcBef>
                <a:spcPct val="0"/>
              </a:spcBef>
            </a:pPr>
            <a:r>
              <a:rPr lang="en-US" sz="2079">
                <a:solidFill>
                  <a:srgbClr val="000000"/>
                </a:solidFill>
                <a:latin typeface="Open Sans"/>
                <a:ea typeface="Open Sans"/>
                <a:cs typeface="Open Sans"/>
                <a:sym typeface="Open Sans"/>
              </a:rPr>
              <a:t>Stir in us a desire for justice,</a:t>
            </a:r>
          </a:p>
          <a:p>
            <a:pPr algn="l">
              <a:lnSpc>
                <a:spcPts val="2911"/>
              </a:lnSpc>
              <a:spcBef>
                <a:spcPct val="0"/>
              </a:spcBef>
            </a:pPr>
            <a:r>
              <a:rPr lang="en-US" sz="2079">
                <a:solidFill>
                  <a:srgbClr val="000000"/>
                </a:solidFill>
                <a:latin typeface="Open Sans"/>
                <a:ea typeface="Open Sans"/>
                <a:cs typeface="Open Sans"/>
                <a:sym typeface="Open Sans"/>
              </a:rPr>
              <a:t>That our hope may become action,</a:t>
            </a:r>
          </a:p>
          <a:p>
            <a:pPr algn="l">
              <a:lnSpc>
                <a:spcPts val="2911"/>
              </a:lnSpc>
              <a:spcBef>
                <a:spcPct val="0"/>
              </a:spcBef>
            </a:pPr>
            <a:r>
              <a:rPr lang="en-US" sz="2079">
                <a:solidFill>
                  <a:srgbClr val="000000"/>
                </a:solidFill>
                <a:latin typeface="Open Sans"/>
                <a:ea typeface="Open Sans"/>
                <a:cs typeface="Open Sans"/>
                <a:sym typeface="Open Sans"/>
              </a:rPr>
              <a:t>That your will may be done.</a:t>
            </a:r>
          </a:p>
          <a:p>
            <a:pPr algn="l">
              <a:lnSpc>
                <a:spcPts val="2911"/>
              </a:lnSpc>
              <a:spcBef>
                <a:spcPct val="0"/>
              </a:spcBef>
            </a:pPr>
            <a:r>
              <a:rPr lang="en-US" sz="2079">
                <a:solidFill>
                  <a:srgbClr val="000000"/>
                </a:solidFill>
                <a:latin typeface="Open Sans Bold"/>
                <a:ea typeface="Open Sans Bold"/>
                <a:cs typeface="Open Sans Bold"/>
                <a:sym typeface="Open Sans Bold"/>
              </a:rPr>
              <a:t>Amen.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 Event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widescreen 16 by 9 external" id="{00E72605-57E7-7440-8A89-584A9D69C8EE}" vid="{E0337FF8-D136-A447-B743-28B78E76AEE0}"/>
    </a:ext>
  </a:extLst>
</a:theme>
</file>

<file path=ppt/theme/theme3.xml><?xml version="1.0" encoding="utf-8"?>
<a:theme xmlns:a="http://schemas.openxmlformats.org/drawingml/2006/main" name="3 CA Template - Bullet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widescreen 16 by 9 external" id="{00E72605-57E7-7440-8A89-584A9D69C8EE}" vid="{B2E3CA52-0568-904D-9C71-DBBA94EB29BA}"/>
    </a:ext>
  </a:extLst>
</a:theme>
</file>

<file path=ppt/theme/theme4.xml><?xml version="1.0" encoding="utf-8"?>
<a:theme xmlns:a="http://schemas.openxmlformats.org/drawingml/2006/main" name="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widescreen 16 by 9 external" id="{00E72605-57E7-7440-8A89-584A9D69C8EE}" vid="{2C09894A-0591-6345-B87E-D4680271202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af516d-3959-4b07-9006-c20b9a119ef8" xsi:nil="true"/>
    <lcf76f155ced4ddcb4097134ff3c332f xmlns="0121bb4c-0642-4964-8b27-ee75c1f2bde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FA0D48D5BF3A47B085A6FA1BF43139" ma:contentTypeVersion="19" ma:contentTypeDescription="Create a new document." ma:contentTypeScope="" ma:versionID="aa30686d99e0932d28a759f12b4be4bb">
  <xsd:schema xmlns:xsd="http://www.w3.org/2001/XMLSchema" xmlns:xs="http://www.w3.org/2001/XMLSchema" xmlns:p="http://schemas.microsoft.com/office/2006/metadata/properties" xmlns:ns2="0121bb4c-0642-4964-8b27-ee75c1f2bde0" xmlns:ns3="65a1dcec-4a74-4a58-b557-3748a941b3e7" xmlns:ns4="05af516d-3959-4b07-9006-c20b9a119ef8" targetNamespace="http://schemas.microsoft.com/office/2006/metadata/properties" ma:root="true" ma:fieldsID="eaf3a2ef247fcf462762093e54461cb4" ns2:_="" ns3:_="" ns4:_="">
    <xsd:import namespace="0121bb4c-0642-4964-8b27-ee75c1f2bde0"/>
    <xsd:import namespace="65a1dcec-4a74-4a58-b557-3748a941b3e7"/>
    <xsd:import namespace="05af516d-3959-4b07-9006-c20b9a119e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1bb4c-0642-4964-8b27-ee75c1f2b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edb28-21b0-4288-ad75-dcb5861329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a1dcec-4a74-4a58-b557-3748a941b3e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f516d-3959-4b07-9006-c20b9a119ef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ed68bcd-39b2-4e76-afc3-16b96dbedcaa}" ma:internalName="TaxCatchAll" ma:showField="CatchAllData" ma:web="65a1dcec-4a74-4a58-b557-3748a941b3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E8535-9BA5-40CB-81ED-5038472904C9}">
  <ds:schemaRefs>
    <ds:schemaRef ds:uri="http://schemas.microsoft.com/sharepoint/v3/contenttype/forms"/>
  </ds:schemaRefs>
</ds:datastoreItem>
</file>

<file path=customXml/itemProps2.xml><?xml version="1.0" encoding="utf-8"?>
<ds:datastoreItem xmlns:ds="http://schemas.openxmlformats.org/officeDocument/2006/customXml" ds:itemID="{BACF11B6-EE3D-41A1-B033-274E8AB59384}">
  <ds:schemaRefs>
    <ds:schemaRef ds:uri="0121bb4c-0642-4964-8b27-ee75c1f2bde0"/>
    <ds:schemaRef ds:uri="05af516d-3959-4b07-9006-c20b9a119ef8"/>
    <ds:schemaRef ds:uri="65a1dcec-4a74-4a58-b557-3748a941b3e7"/>
    <ds:schemaRef ds:uri="de56d33f-f15c-4879-a769-df1e0048f7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CA17FE-BDEA-452D-9C5F-832FE8434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1bb4c-0642-4964-8b27-ee75c1f2bde0"/>
    <ds:schemaRef ds:uri="65a1dcec-4a74-4a58-b557-3748a941b3e7"/>
    <ds:schemaRef ds:uri="05af516d-3959-4b07-9006-c20b9a119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dcc3c28-72e9-4e1b-b511-2c9bf3bc5878}" enabled="0" method="" siteId="{9dcc3c28-72e9-4e1b-b511-2c9bf3bc5878}" removed="1"/>
</clbl:labelList>
</file>

<file path=docProps/app.xml><?xml version="1.0" encoding="utf-8"?>
<Properties xmlns="http://schemas.openxmlformats.org/officeDocument/2006/extended-properties" xmlns:vt="http://schemas.openxmlformats.org/officeDocument/2006/docPropsVTypes">
  <TotalTime>1568</TotalTime>
  <Words>1069</Words>
  <Application>Microsoft Office PowerPoint</Application>
  <PresentationFormat>Custom</PresentationFormat>
  <Paragraphs>136</Paragraphs>
  <Slides>20</Slides>
  <Notes>1</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Title Slide - Event red</vt:lpstr>
      <vt:lpstr>3 CA Template - Bullet Slides</vt:lpstr>
      <vt:lpstr>Full page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us pray to the Lord, confessing our fears and failings. The wild beasts wait with you in the desert. The trees clap their hands in praise of you. The creatures of the sea fulfil your word. But we turn away from you. Gracious Lord, have mercy on us.</dc:title>
  <cp:lastModifiedBy>Frances Clemson</cp:lastModifiedBy>
  <cp:revision>5</cp:revision>
  <dcterms:created xsi:type="dcterms:W3CDTF">2006-08-16T00:00:00Z</dcterms:created>
  <dcterms:modified xsi:type="dcterms:W3CDTF">2025-07-09T11:23:48Z</dcterms:modified>
  <dc:identifier>DAGLS-8XNiM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0x01010006FA0D48D5BF3A47B085A6FA1BF43139</vt:lpwstr>
  </property>
  <property fmtid="{D5CDD505-2E9C-101B-9397-08002B2CF9AE}" pid="3" name="MediaServiceImageTags">
    <vt:lpwstr/>
  </property>
</Properties>
</file>